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layout5.xml" ContentType="application/vnd.openxmlformats-officedocument.drawingml.diagramLayout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21.xml" ContentType="application/vnd.openxmlformats-officedocument.presentationml.notesSlide+xml"/>
  <Override PartName="/ppt/diagrams/data4.xml" ContentType="application/vnd.openxmlformats-officedocument.drawingml.diagramData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29"/>
  </p:notesMasterIdLst>
  <p:handoutMasterIdLst>
    <p:handoutMasterId r:id="rId30"/>
  </p:handoutMasterIdLst>
  <p:sldIdLst>
    <p:sldId id="268" r:id="rId2"/>
    <p:sldId id="310" r:id="rId3"/>
    <p:sldId id="336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5" r:id="rId14"/>
    <p:sldId id="330" r:id="rId15"/>
    <p:sldId id="331" r:id="rId16"/>
    <p:sldId id="334" r:id="rId17"/>
    <p:sldId id="333" r:id="rId18"/>
    <p:sldId id="332" r:id="rId19"/>
    <p:sldId id="304" r:id="rId20"/>
    <p:sldId id="319" r:id="rId21"/>
    <p:sldId id="305" r:id="rId22"/>
    <p:sldId id="308" r:id="rId23"/>
    <p:sldId id="313" r:id="rId24"/>
    <p:sldId id="317" r:id="rId25"/>
    <p:sldId id="318" r:id="rId26"/>
    <p:sldId id="309" r:id="rId27"/>
    <p:sldId id="320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MSOffi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  <a:srgbClr val="0000FF"/>
    <a:srgbClr val="009900"/>
    <a:srgbClr val="0099FF"/>
    <a:srgbClr val="DDDDDD"/>
    <a:srgbClr val="C0C0C0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55" autoAdjust="0"/>
    <p:restoredTop sz="89624" autoAdjust="0"/>
  </p:normalViewPr>
  <p:slideViewPr>
    <p:cSldViewPr>
      <p:cViewPr varScale="1">
        <p:scale>
          <a:sx n="86" d="100"/>
          <a:sy n="86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5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chart>
    <c:plotArea>
      <c:layout/>
      <c:barChart>
        <c:barDir val="col"/>
        <c:grouping val="stacked"/>
        <c:ser>
          <c:idx val="0"/>
          <c:order val="0"/>
          <c:tx>
            <c:strRef>
              <c:f>'Sheet1'!$B$1</c:f>
              <c:strCache>
                <c:ptCount val="1"/>
                <c:pt idx="0">
                  <c:v>USL</c:v>
                </c:pt>
              </c:strCache>
            </c:strRef>
          </c:tx>
          <c:cat>
            <c:strRef>
              <c:f>'Sheet1'!$A$2:$A$7</c:f>
              <c:strCache>
                <c:ptCount val="6"/>
                <c:pt idx="0">
                  <c:v>Group I</c:v>
                </c:pt>
                <c:pt idx="1">
                  <c:v>Group II</c:v>
                </c:pt>
                <c:pt idx="2">
                  <c:v>Group III</c:v>
                </c:pt>
                <c:pt idx="3">
                  <c:v>Group IV</c:v>
                </c:pt>
                <c:pt idx="4">
                  <c:v>Group V(a)</c:v>
                </c:pt>
                <c:pt idx="5">
                  <c:v>Group V(b)</c:v>
                </c:pt>
              </c:strCache>
            </c:strRef>
          </c:cat>
          <c:val>
            <c:numRef>
              <c:f>'Sheet1'!$B$2:$B$7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0</c:v>
                </c:pt>
                <c:pt idx="3">
                  <c:v>10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'Sheet1'!$C$1</c:f>
              <c:strCache>
                <c:ptCount val="1"/>
                <c:pt idx="0">
                  <c:v>RL</c:v>
                </c:pt>
              </c:strCache>
            </c:strRef>
          </c:tx>
          <c:cat>
            <c:strRef>
              <c:f>'Sheet1'!$A$2:$A$7</c:f>
              <c:strCache>
                <c:ptCount val="6"/>
                <c:pt idx="0">
                  <c:v>Group I</c:v>
                </c:pt>
                <c:pt idx="1">
                  <c:v>Group II</c:v>
                </c:pt>
                <c:pt idx="2">
                  <c:v>Group III</c:v>
                </c:pt>
                <c:pt idx="3">
                  <c:v>Group IV</c:v>
                </c:pt>
                <c:pt idx="4">
                  <c:v>Group V(a)</c:v>
                </c:pt>
                <c:pt idx="5">
                  <c:v>Group V(b)</c:v>
                </c:pt>
              </c:strCache>
            </c:strRef>
          </c:cat>
          <c:val>
            <c:numRef>
              <c:f>'Sheet1'!$C$2:$C$7</c:f>
              <c:numCache>
                <c:formatCode>General</c:formatCode>
                <c:ptCount val="6"/>
                <c:pt idx="0">
                  <c:v>33</c:v>
                </c:pt>
                <c:pt idx="1">
                  <c:v>36</c:v>
                </c:pt>
                <c:pt idx="2">
                  <c:v>30</c:v>
                </c:pt>
                <c:pt idx="3">
                  <c:v>92</c:v>
                </c:pt>
                <c:pt idx="4">
                  <c:v>17</c:v>
                </c:pt>
                <c:pt idx="5">
                  <c:v>11</c:v>
                </c:pt>
              </c:numCache>
            </c:numRef>
          </c:val>
        </c:ser>
        <c:ser>
          <c:idx val="2"/>
          <c:order val="2"/>
          <c:tx>
            <c:strRef>
              <c:f>'Sheet1'!$D$1</c:f>
              <c:strCache>
                <c:ptCount val="1"/>
                <c:pt idx="0">
                  <c:v>Register</c:v>
                </c:pt>
              </c:strCache>
            </c:strRef>
          </c:tx>
          <c:cat>
            <c:strRef>
              <c:f>'Sheet1'!$A$2:$A$7</c:f>
              <c:strCache>
                <c:ptCount val="6"/>
                <c:pt idx="0">
                  <c:v>Group I</c:v>
                </c:pt>
                <c:pt idx="1">
                  <c:v>Group II</c:v>
                </c:pt>
                <c:pt idx="2">
                  <c:v>Group III</c:v>
                </c:pt>
                <c:pt idx="3">
                  <c:v>Group IV</c:v>
                </c:pt>
                <c:pt idx="4">
                  <c:v>Group V(a)</c:v>
                </c:pt>
                <c:pt idx="5">
                  <c:v>Group V(b)</c:v>
                </c:pt>
              </c:strCache>
            </c:strRef>
          </c:cat>
          <c:val>
            <c:numRef>
              <c:f>'Sheet1'!$D$2:$D$7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overlap val="100"/>
        <c:axId val="67627648"/>
        <c:axId val="70521216"/>
      </c:barChart>
      <c:catAx>
        <c:axId val="676276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ZA"/>
            </a:pPr>
            <a:endParaRPr lang="en-US"/>
          </a:p>
        </c:txPr>
        <c:crossAx val="70521216"/>
        <c:crosses val="autoZero"/>
        <c:auto val="1"/>
        <c:lblAlgn val="ctr"/>
        <c:lblOffset val="100"/>
      </c:catAx>
      <c:valAx>
        <c:axId val="705212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ZA"/>
            </a:pPr>
            <a:endParaRPr lang="en-US"/>
          </a:p>
        </c:txPr>
        <c:crossAx val="67627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97586249503136"/>
          <c:y val="0.28281692424565552"/>
          <c:w val="9.413427064697924E-2"/>
          <c:h val="0.28183035968976472"/>
        </c:manualLayout>
      </c:layout>
      <c:txPr>
        <a:bodyPr/>
        <a:lstStyle/>
        <a:p>
          <a:pPr>
            <a:defRPr lang="en-ZA"/>
          </a:pPr>
          <a:endParaRPr lang="en-US"/>
        </a:p>
      </c:txPr>
    </c:legend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469014-8C7C-4E4E-9DE1-31BE0692C0FF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05C7E4A9-0682-488A-BDCF-A142B08411BB}">
      <dgm:prSet phldrT="[Text]"/>
      <dgm:spPr/>
      <dgm:t>
        <a:bodyPr/>
        <a:lstStyle/>
        <a:p>
          <a:r>
            <a:rPr lang="en-ZA" dirty="0" smtClean="0"/>
            <a:t>Viability not impaired</a:t>
          </a:r>
          <a:endParaRPr lang="en-ZA" dirty="0"/>
        </a:p>
      </dgm:t>
    </dgm:pt>
    <dgm:pt modelId="{BD90937E-D92B-4D96-AC46-E774AA8861DC}" type="parTrans" cxnId="{CAC095FE-6C5D-448B-800B-A3C4D89774DC}">
      <dgm:prSet/>
      <dgm:spPr/>
      <dgm:t>
        <a:bodyPr/>
        <a:lstStyle/>
        <a:p>
          <a:endParaRPr lang="en-ZA"/>
        </a:p>
      </dgm:t>
    </dgm:pt>
    <dgm:pt modelId="{AF10D0F5-C1BD-4185-AF54-EEB3B4F88417}" type="sibTrans" cxnId="{CAC095FE-6C5D-448B-800B-A3C4D89774DC}">
      <dgm:prSet/>
      <dgm:spPr/>
      <dgm:t>
        <a:bodyPr/>
        <a:lstStyle/>
        <a:p>
          <a:endParaRPr lang="en-ZA"/>
        </a:p>
      </dgm:t>
    </dgm:pt>
    <dgm:pt modelId="{232D4792-8C22-4594-8F58-A98FE89076AD}">
      <dgm:prSet phldrT="[Text]"/>
      <dgm:spPr/>
      <dgm:t>
        <a:bodyPr/>
        <a:lstStyle/>
        <a:p>
          <a:r>
            <a:rPr lang="en-ZA" dirty="0" smtClean="0"/>
            <a:t>RL nomination</a:t>
          </a:r>
          <a:endParaRPr lang="en-ZA" dirty="0"/>
        </a:p>
      </dgm:t>
    </dgm:pt>
    <dgm:pt modelId="{2A422868-F958-4046-9E12-26D0F03C5616}" type="parTrans" cxnId="{6D31009F-1C9F-4DE8-AD2D-AEC1424DA426}">
      <dgm:prSet/>
      <dgm:spPr/>
      <dgm:t>
        <a:bodyPr/>
        <a:lstStyle/>
        <a:p>
          <a:endParaRPr lang="en-ZA"/>
        </a:p>
      </dgm:t>
    </dgm:pt>
    <dgm:pt modelId="{25738122-35DD-44C8-AC35-1CEA8D94B8B3}" type="sibTrans" cxnId="{6D31009F-1C9F-4DE8-AD2D-AEC1424DA426}">
      <dgm:prSet/>
      <dgm:spPr/>
      <dgm:t>
        <a:bodyPr/>
        <a:lstStyle/>
        <a:p>
          <a:endParaRPr lang="en-ZA"/>
        </a:p>
      </dgm:t>
    </dgm:pt>
    <dgm:pt modelId="{32CDF5DD-DE85-405E-A03A-29D5021EDE04}">
      <dgm:prSet phldrT="[Text]"/>
      <dgm:spPr/>
      <dgm:t>
        <a:bodyPr/>
        <a:lstStyle/>
        <a:p>
          <a:r>
            <a:rPr lang="en-ZA" dirty="0" smtClean="0"/>
            <a:t>Viability impaired</a:t>
          </a:r>
          <a:endParaRPr lang="en-ZA" dirty="0"/>
        </a:p>
      </dgm:t>
    </dgm:pt>
    <dgm:pt modelId="{E14F76FE-99FB-4977-ABB5-BFE010DEF3B2}" type="parTrans" cxnId="{063D1689-E177-46B4-9184-739A393040E5}">
      <dgm:prSet/>
      <dgm:spPr/>
      <dgm:t>
        <a:bodyPr/>
        <a:lstStyle/>
        <a:p>
          <a:endParaRPr lang="en-ZA"/>
        </a:p>
      </dgm:t>
    </dgm:pt>
    <dgm:pt modelId="{99AF7868-AF8F-4A2E-9C00-AB5DEBC1CD2A}" type="sibTrans" cxnId="{063D1689-E177-46B4-9184-739A393040E5}">
      <dgm:prSet/>
      <dgm:spPr/>
      <dgm:t>
        <a:bodyPr/>
        <a:lstStyle/>
        <a:p>
          <a:endParaRPr lang="en-ZA"/>
        </a:p>
      </dgm:t>
    </dgm:pt>
    <dgm:pt modelId="{2F2606C7-BF03-451A-8F16-E36354BC1CC6}">
      <dgm:prSet phldrT="[Text]"/>
      <dgm:spPr/>
      <dgm:t>
        <a:bodyPr/>
        <a:lstStyle/>
        <a:p>
          <a:r>
            <a:rPr lang="en-ZA" dirty="0" smtClean="0"/>
            <a:t>USL nomination</a:t>
          </a:r>
          <a:endParaRPr lang="en-ZA" dirty="0"/>
        </a:p>
      </dgm:t>
    </dgm:pt>
    <dgm:pt modelId="{876C2D8E-81BC-4267-9A8F-401ED7CB19E9}" type="parTrans" cxnId="{35EC0CCC-4606-4546-A7FE-F761B9C46BAE}">
      <dgm:prSet/>
      <dgm:spPr/>
      <dgm:t>
        <a:bodyPr/>
        <a:lstStyle/>
        <a:p>
          <a:endParaRPr lang="en-ZA"/>
        </a:p>
      </dgm:t>
    </dgm:pt>
    <dgm:pt modelId="{74B7AAE0-84A6-4AEB-B1BC-806430924ACB}" type="sibTrans" cxnId="{35EC0CCC-4606-4546-A7FE-F761B9C46BAE}">
      <dgm:prSet/>
      <dgm:spPr/>
      <dgm:t>
        <a:bodyPr/>
        <a:lstStyle/>
        <a:p>
          <a:endParaRPr lang="en-ZA"/>
        </a:p>
      </dgm:t>
    </dgm:pt>
    <dgm:pt modelId="{1730C877-46B5-4A38-B826-0D625EF019F6}" type="pres">
      <dgm:prSet presAssocID="{E7469014-8C7C-4E4E-9DE1-31BE0692C0FF}" presName="Name0" presStyleCnt="0">
        <dgm:presLayoutVars>
          <dgm:dir/>
          <dgm:animLvl val="lvl"/>
          <dgm:resizeHandles/>
        </dgm:presLayoutVars>
      </dgm:prSet>
      <dgm:spPr/>
    </dgm:pt>
    <dgm:pt modelId="{BBC5BD1D-2F45-4D27-8D1F-E8562C7776F0}" type="pres">
      <dgm:prSet presAssocID="{05C7E4A9-0682-488A-BDCF-A142B08411BB}" presName="linNode" presStyleCnt="0"/>
      <dgm:spPr/>
    </dgm:pt>
    <dgm:pt modelId="{F016766E-D8AE-4B5C-9471-BB81A9CB36E5}" type="pres">
      <dgm:prSet presAssocID="{05C7E4A9-0682-488A-BDCF-A142B08411BB}" presName="parentShp" presStyleLbl="node1" presStyleIdx="0" presStyleCnt="2">
        <dgm:presLayoutVars>
          <dgm:bulletEnabled val="1"/>
        </dgm:presLayoutVars>
      </dgm:prSet>
      <dgm:spPr/>
    </dgm:pt>
    <dgm:pt modelId="{5FF19FA6-B1C4-4592-BBA6-681C4FC87807}" type="pres">
      <dgm:prSet presAssocID="{05C7E4A9-0682-488A-BDCF-A142B08411BB}" presName="childShp" presStyleLbl="bgAccFollowNode1" presStyleIdx="0" presStyleCnt="2" custScaleY="2649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3A0210E-D281-4858-AC1A-B178A94B6F42}" type="pres">
      <dgm:prSet presAssocID="{AF10D0F5-C1BD-4185-AF54-EEB3B4F88417}" presName="spacing" presStyleCnt="0"/>
      <dgm:spPr/>
    </dgm:pt>
    <dgm:pt modelId="{86B387C7-7B4A-4E18-B30B-69E4C61B024C}" type="pres">
      <dgm:prSet presAssocID="{32CDF5DD-DE85-405E-A03A-29D5021EDE04}" presName="linNode" presStyleCnt="0"/>
      <dgm:spPr/>
    </dgm:pt>
    <dgm:pt modelId="{8EC71BF7-90D1-40B8-87FB-17FFCB125D6A}" type="pres">
      <dgm:prSet presAssocID="{32CDF5DD-DE85-405E-A03A-29D5021EDE04}" presName="parentShp" presStyleLbl="node1" presStyleIdx="1" presStyleCnt="2">
        <dgm:presLayoutVars>
          <dgm:bulletEnabled val="1"/>
        </dgm:presLayoutVars>
      </dgm:prSet>
      <dgm:spPr/>
    </dgm:pt>
    <dgm:pt modelId="{9E3C12EC-A043-40CC-81CF-E35555A9A078}" type="pres">
      <dgm:prSet presAssocID="{32CDF5DD-DE85-405E-A03A-29D5021EDE04}" presName="childShp" presStyleLbl="bgAccFollowNode1" presStyleIdx="1" presStyleCnt="2" custScaleY="3724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35EC0CCC-4606-4546-A7FE-F761B9C46BAE}" srcId="{32CDF5DD-DE85-405E-A03A-29D5021EDE04}" destId="{2F2606C7-BF03-451A-8F16-E36354BC1CC6}" srcOrd="0" destOrd="0" parTransId="{876C2D8E-81BC-4267-9A8F-401ED7CB19E9}" sibTransId="{74B7AAE0-84A6-4AEB-B1BC-806430924ACB}"/>
    <dgm:cxn modelId="{6D31009F-1C9F-4DE8-AD2D-AEC1424DA426}" srcId="{05C7E4A9-0682-488A-BDCF-A142B08411BB}" destId="{232D4792-8C22-4594-8F58-A98FE89076AD}" srcOrd="0" destOrd="0" parTransId="{2A422868-F958-4046-9E12-26D0F03C5616}" sibTransId="{25738122-35DD-44C8-AC35-1CEA8D94B8B3}"/>
    <dgm:cxn modelId="{DA61A24A-A765-4AD8-B574-EC827ABDE4EF}" type="presOf" srcId="{E7469014-8C7C-4E4E-9DE1-31BE0692C0FF}" destId="{1730C877-46B5-4A38-B826-0D625EF019F6}" srcOrd="0" destOrd="0" presId="urn:microsoft.com/office/officeart/2005/8/layout/vList6"/>
    <dgm:cxn modelId="{97C8B44E-AA2F-46A4-946F-3740E157DDA0}" type="presOf" srcId="{32CDF5DD-DE85-405E-A03A-29D5021EDE04}" destId="{8EC71BF7-90D1-40B8-87FB-17FFCB125D6A}" srcOrd="0" destOrd="0" presId="urn:microsoft.com/office/officeart/2005/8/layout/vList6"/>
    <dgm:cxn modelId="{B34E5CE1-5F87-4069-98EB-18065836DB41}" type="presOf" srcId="{2F2606C7-BF03-451A-8F16-E36354BC1CC6}" destId="{9E3C12EC-A043-40CC-81CF-E35555A9A078}" srcOrd="0" destOrd="0" presId="urn:microsoft.com/office/officeart/2005/8/layout/vList6"/>
    <dgm:cxn modelId="{CAC095FE-6C5D-448B-800B-A3C4D89774DC}" srcId="{E7469014-8C7C-4E4E-9DE1-31BE0692C0FF}" destId="{05C7E4A9-0682-488A-BDCF-A142B08411BB}" srcOrd="0" destOrd="0" parTransId="{BD90937E-D92B-4D96-AC46-E774AA8861DC}" sibTransId="{AF10D0F5-C1BD-4185-AF54-EEB3B4F88417}"/>
    <dgm:cxn modelId="{063D1689-E177-46B4-9184-739A393040E5}" srcId="{E7469014-8C7C-4E4E-9DE1-31BE0692C0FF}" destId="{32CDF5DD-DE85-405E-A03A-29D5021EDE04}" srcOrd="1" destOrd="0" parTransId="{E14F76FE-99FB-4977-ABB5-BFE010DEF3B2}" sibTransId="{99AF7868-AF8F-4A2E-9C00-AB5DEBC1CD2A}"/>
    <dgm:cxn modelId="{5C5059FA-63E7-445E-BE00-CC61780532E7}" type="presOf" srcId="{232D4792-8C22-4594-8F58-A98FE89076AD}" destId="{5FF19FA6-B1C4-4592-BBA6-681C4FC87807}" srcOrd="0" destOrd="0" presId="urn:microsoft.com/office/officeart/2005/8/layout/vList6"/>
    <dgm:cxn modelId="{005F3A32-9E72-4E18-A8B1-419C818B95F5}" type="presOf" srcId="{05C7E4A9-0682-488A-BDCF-A142B08411BB}" destId="{F016766E-D8AE-4B5C-9471-BB81A9CB36E5}" srcOrd="0" destOrd="0" presId="urn:microsoft.com/office/officeart/2005/8/layout/vList6"/>
    <dgm:cxn modelId="{4F118B48-EDB6-49B1-B577-04E0F61B95E1}" type="presParOf" srcId="{1730C877-46B5-4A38-B826-0D625EF019F6}" destId="{BBC5BD1D-2F45-4D27-8D1F-E8562C7776F0}" srcOrd="0" destOrd="0" presId="urn:microsoft.com/office/officeart/2005/8/layout/vList6"/>
    <dgm:cxn modelId="{5DFD96CE-AFDC-4B02-967A-467EE1CDF7D1}" type="presParOf" srcId="{BBC5BD1D-2F45-4D27-8D1F-E8562C7776F0}" destId="{F016766E-D8AE-4B5C-9471-BB81A9CB36E5}" srcOrd="0" destOrd="0" presId="urn:microsoft.com/office/officeart/2005/8/layout/vList6"/>
    <dgm:cxn modelId="{79E1F2BC-8944-4B0A-89BB-44B0AC13CD7E}" type="presParOf" srcId="{BBC5BD1D-2F45-4D27-8D1F-E8562C7776F0}" destId="{5FF19FA6-B1C4-4592-BBA6-681C4FC87807}" srcOrd="1" destOrd="0" presId="urn:microsoft.com/office/officeart/2005/8/layout/vList6"/>
    <dgm:cxn modelId="{FDDB71F0-2794-4DA1-9899-BF971DD88E25}" type="presParOf" srcId="{1730C877-46B5-4A38-B826-0D625EF019F6}" destId="{13A0210E-D281-4858-AC1A-B178A94B6F42}" srcOrd="1" destOrd="0" presId="urn:microsoft.com/office/officeart/2005/8/layout/vList6"/>
    <dgm:cxn modelId="{C6541573-0CFC-4AF9-90ED-9290FB819264}" type="presParOf" srcId="{1730C877-46B5-4A38-B826-0D625EF019F6}" destId="{86B387C7-7B4A-4E18-B30B-69E4C61B024C}" srcOrd="2" destOrd="0" presId="urn:microsoft.com/office/officeart/2005/8/layout/vList6"/>
    <dgm:cxn modelId="{15AE41A8-0ACE-4131-B7EB-01C78CABCA3F}" type="presParOf" srcId="{86B387C7-7B4A-4E18-B30B-69E4C61B024C}" destId="{8EC71BF7-90D1-40B8-87FB-17FFCB125D6A}" srcOrd="0" destOrd="0" presId="urn:microsoft.com/office/officeart/2005/8/layout/vList6"/>
    <dgm:cxn modelId="{D8E0447D-EFC7-4E0D-9F52-AC1AC625FD25}" type="presParOf" srcId="{86B387C7-7B4A-4E18-B30B-69E4C61B024C}" destId="{9E3C12EC-A043-40CC-81CF-E35555A9A07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FD8929-39F4-4180-B583-0AC98D8DF17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4421547-0B3D-4D63-88D6-7C6BED77153C}">
      <dgm:prSet phldrT="[Text]"/>
      <dgm:spPr/>
      <dgm:t>
        <a:bodyPr/>
        <a:lstStyle/>
        <a:p>
          <a:r>
            <a:rPr lang="en-US" dirty="0" smtClean="0"/>
            <a:t>Subsidiary Body</a:t>
          </a:r>
          <a:endParaRPr lang="en-GB" dirty="0"/>
        </a:p>
      </dgm:t>
    </dgm:pt>
    <dgm:pt modelId="{12CB460D-C096-4241-ABFD-1B6C59A9BD03}" type="parTrans" cxnId="{E2888004-87A5-441A-B87F-129588BBCEA5}">
      <dgm:prSet/>
      <dgm:spPr/>
      <dgm:t>
        <a:bodyPr/>
        <a:lstStyle/>
        <a:p>
          <a:endParaRPr lang="en-GB"/>
        </a:p>
      </dgm:t>
    </dgm:pt>
    <dgm:pt modelId="{A51BF8D1-211A-48A3-BDC2-FA98A86F3EEE}" type="sibTrans" cxnId="{E2888004-87A5-441A-B87F-129588BBCEA5}">
      <dgm:prSet/>
      <dgm:spPr/>
      <dgm:t>
        <a:bodyPr/>
        <a:lstStyle/>
        <a:p>
          <a:endParaRPr lang="en-GB"/>
        </a:p>
      </dgm:t>
    </dgm:pt>
    <dgm:pt modelId="{A3222F3C-CF36-4455-A6D1-1082DDA78865}">
      <dgm:prSet phldrT="[Text]"/>
      <dgm:spPr/>
      <dgm:t>
        <a:bodyPr/>
        <a:lstStyle/>
        <a:p>
          <a:r>
            <a:rPr lang="en-US" dirty="0" smtClean="0"/>
            <a:t>Representative List Nominations</a:t>
          </a:r>
          <a:endParaRPr lang="en-GB" dirty="0"/>
        </a:p>
      </dgm:t>
    </dgm:pt>
    <dgm:pt modelId="{88F0C13E-F007-4DBD-B655-81A3263165E7}" type="parTrans" cxnId="{DF7BEF80-C236-4A02-A2C2-330836ECF117}">
      <dgm:prSet/>
      <dgm:spPr/>
      <dgm:t>
        <a:bodyPr/>
        <a:lstStyle/>
        <a:p>
          <a:endParaRPr lang="en-GB"/>
        </a:p>
      </dgm:t>
    </dgm:pt>
    <dgm:pt modelId="{79999105-F346-455B-8A9C-946A23AA5687}" type="sibTrans" cxnId="{DF7BEF80-C236-4A02-A2C2-330836ECF117}">
      <dgm:prSet/>
      <dgm:spPr/>
      <dgm:t>
        <a:bodyPr/>
        <a:lstStyle/>
        <a:p>
          <a:endParaRPr lang="en-GB"/>
        </a:p>
      </dgm:t>
    </dgm:pt>
    <dgm:pt modelId="{AE7EC898-5E5E-4DC7-9DC0-B5237B0CDDE3}">
      <dgm:prSet phldrT="[Text]"/>
      <dgm:spPr/>
      <dgm:t>
        <a:bodyPr/>
        <a:lstStyle/>
        <a:p>
          <a:r>
            <a:rPr lang="en-US" dirty="0" smtClean="0"/>
            <a:t>Consultative Body</a:t>
          </a:r>
          <a:endParaRPr lang="en-GB" dirty="0"/>
        </a:p>
      </dgm:t>
    </dgm:pt>
    <dgm:pt modelId="{794B2A15-243A-4683-ADA2-4922E8675C33}" type="parTrans" cxnId="{18E3323F-D3C2-4477-884B-BDC3560F0741}">
      <dgm:prSet/>
      <dgm:spPr/>
      <dgm:t>
        <a:bodyPr/>
        <a:lstStyle/>
        <a:p>
          <a:endParaRPr lang="en-GB"/>
        </a:p>
      </dgm:t>
    </dgm:pt>
    <dgm:pt modelId="{15D57C68-F1AE-46DF-B55B-31E3B34461BE}" type="sibTrans" cxnId="{18E3323F-D3C2-4477-884B-BDC3560F0741}">
      <dgm:prSet/>
      <dgm:spPr/>
      <dgm:t>
        <a:bodyPr/>
        <a:lstStyle/>
        <a:p>
          <a:endParaRPr lang="en-GB"/>
        </a:p>
      </dgm:t>
    </dgm:pt>
    <dgm:pt modelId="{BFE3929B-B120-49E4-A119-2BB42A1D359F}">
      <dgm:prSet phldrT="[Text]"/>
      <dgm:spPr/>
      <dgm:t>
        <a:bodyPr/>
        <a:lstStyle/>
        <a:p>
          <a:r>
            <a:rPr lang="en-US" dirty="0" smtClean="0"/>
            <a:t>USL &amp; Article 18 Nominations</a:t>
          </a:r>
          <a:endParaRPr lang="en-GB" dirty="0"/>
        </a:p>
      </dgm:t>
    </dgm:pt>
    <dgm:pt modelId="{B6170821-2CB2-4C3F-BA72-710FE02F1143}" type="parTrans" cxnId="{BE8D1F7E-1387-4D86-80F3-EA529D220975}">
      <dgm:prSet/>
      <dgm:spPr/>
      <dgm:t>
        <a:bodyPr/>
        <a:lstStyle/>
        <a:p>
          <a:endParaRPr lang="en-GB"/>
        </a:p>
      </dgm:t>
    </dgm:pt>
    <dgm:pt modelId="{6714B7D2-E828-49C9-95B9-D250A09B30B6}" type="sibTrans" cxnId="{BE8D1F7E-1387-4D86-80F3-EA529D220975}">
      <dgm:prSet/>
      <dgm:spPr/>
      <dgm:t>
        <a:bodyPr/>
        <a:lstStyle/>
        <a:p>
          <a:endParaRPr lang="en-GB"/>
        </a:p>
      </dgm:t>
    </dgm:pt>
    <dgm:pt modelId="{D1D00986-6347-4CB1-A201-3B66C1472975}" type="pres">
      <dgm:prSet presAssocID="{02FD8929-39F4-4180-B583-0AC98D8DF1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A592CE-95A8-4F57-A811-AAD601EC548E}" type="pres">
      <dgm:prSet presAssocID="{84421547-0B3D-4D63-88D6-7C6BED77153C}" presName="linNode" presStyleCnt="0"/>
      <dgm:spPr/>
    </dgm:pt>
    <dgm:pt modelId="{7B6ADE5C-B1DF-4CF9-AC12-F90B3B567D86}" type="pres">
      <dgm:prSet presAssocID="{84421547-0B3D-4D63-88D6-7C6BED77153C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D3A7AA-1173-464B-BE76-9F85167DC3B0}" type="pres">
      <dgm:prSet presAssocID="{84421547-0B3D-4D63-88D6-7C6BED77153C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FEA9B4-9252-48C9-A672-4DC83125086D}" type="pres">
      <dgm:prSet presAssocID="{A51BF8D1-211A-48A3-BDC2-FA98A86F3EEE}" presName="sp" presStyleCnt="0"/>
      <dgm:spPr/>
    </dgm:pt>
    <dgm:pt modelId="{2A8D9160-A058-4BA9-92D1-C2950313BF9C}" type="pres">
      <dgm:prSet presAssocID="{AE7EC898-5E5E-4DC7-9DC0-B5237B0CDDE3}" presName="linNode" presStyleCnt="0"/>
      <dgm:spPr/>
    </dgm:pt>
    <dgm:pt modelId="{4677E448-6854-4C11-A138-FD020FC965EF}" type="pres">
      <dgm:prSet presAssocID="{AE7EC898-5E5E-4DC7-9DC0-B5237B0CDDE3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85C3C3-81D9-44A1-B052-E8845A3A6F3D}" type="pres">
      <dgm:prSet presAssocID="{AE7EC898-5E5E-4DC7-9DC0-B5237B0CDDE3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57A2113-9CEB-0A4B-B2E7-4F454DC043AE}" type="presOf" srcId="{AE7EC898-5E5E-4DC7-9DC0-B5237B0CDDE3}" destId="{4677E448-6854-4C11-A138-FD020FC965EF}" srcOrd="0" destOrd="0" presId="urn:microsoft.com/office/officeart/2005/8/layout/vList5"/>
    <dgm:cxn modelId="{630B0D18-BE63-0B49-8F06-803A10CCC251}" type="presOf" srcId="{02FD8929-39F4-4180-B583-0AC98D8DF174}" destId="{D1D00986-6347-4CB1-A201-3B66C1472975}" srcOrd="0" destOrd="0" presId="urn:microsoft.com/office/officeart/2005/8/layout/vList5"/>
    <dgm:cxn modelId="{18E3323F-D3C2-4477-884B-BDC3560F0741}" srcId="{02FD8929-39F4-4180-B583-0AC98D8DF174}" destId="{AE7EC898-5E5E-4DC7-9DC0-B5237B0CDDE3}" srcOrd="1" destOrd="0" parTransId="{794B2A15-243A-4683-ADA2-4922E8675C33}" sibTransId="{15D57C68-F1AE-46DF-B55B-31E3B34461BE}"/>
    <dgm:cxn modelId="{E2888004-87A5-441A-B87F-129588BBCEA5}" srcId="{02FD8929-39F4-4180-B583-0AC98D8DF174}" destId="{84421547-0B3D-4D63-88D6-7C6BED77153C}" srcOrd="0" destOrd="0" parTransId="{12CB460D-C096-4241-ABFD-1B6C59A9BD03}" sibTransId="{A51BF8D1-211A-48A3-BDC2-FA98A86F3EEE}"/>
    <dgm:cxn modelId="{EAB1AB8D-48E2-CC49-AE03-D00C0952692B}" type="presOf" srcId="{84421547-0B3D-4D63-88D6-7C6BED77153C}" destId="{7B6ADE5C-B1DF-4CF9-AC12-F90B3B567D86}" srcOrd="0" destOrd="0" presId="urn:microsoft.com/office/officeart/2005/8/layout/vList5"/>
    <dgm:cxn modelId="{DF7BEF80-C236-4A02-A2C2-330836ECF117}" srcId="{84421547-0B3D-4D63-88D6-7C6BED77153C}" destId="{A3222F3C-CF36-4455-A6D1-1082DDA78865}" srcOrd="0" destOrd="0" parTransId="{88F0C13E-F007-4DBD-B655-81A3263165E7}" sibTransId="{79999105-F346-455B-8A9C-946A23AA5687}"/>
    <dgm:cxn modelId="{BE8D1F7E-1387-4D86-80F3-EA529D220975}" srcId="{AE7EC898-5E5E-4DC7-9DC0-B5237B0CDDE3}" destId="{BFE3929B-B120-49E4-A119-2BB42A1D359F}" srcOrd="0" destOrd="0" parTransId="{B6170821-2CB2-4C3F-BA72-710FE02F1143}" sibTransId="{6714B7D2-E828-49C9-95B9-D250A09B30B6}"/>
    <dgm:cxn modelId="{09E91E75-CD62-2C4C-A821-40888D1BA7D0}" type="presOf" srcId="{BFE3929B-B120-49E4-A119-2BB42A1D359F}" destId="{1785C3C3-81D9-44A1-B052-E8845A3A6F3D}" srcOrd="0" destOrd="0" presId="urn:microsoft.com/office/officeart/2005/8/layout/vList5"/>
    <dgm:cxn modelId="{668E7FB8-8647-F644-9EFA-549E61D2D96A}" type="presOf" srcId="{A3222F3C-CF36-4455-A6D1-1082DDA78865}" destId="{01D3A7AA-1173-464B-BE76-9F85167DC3B0}" srcOrd="0" destOrd="0" presId="urn:microsoft.com/office/officeart/2005/8/layout/vList5"/>
    <dgm:cxn modelId="{B4AC88B6-F89F-424B-8646-0AA84BDA5B9F}" type="presParOf" srcId="{D1D00986-6347-4CB1-A201-3B66C1472975}" destId="{04A592CE-95A8-4F57-A811-AAD601EC548E}" srcOrd="0" destOrd="0" presId="urn:microsoft.com/office/officeart/2005/8/layout/vList5"/>
    <dgm:cxn modelId="{5D634A64-EA82-E640-9457-D7BE6DC5E4D3}" type="presParOf" srcId="{04A592CE-95A8-4F57-A811-AAD601EC548E}" destId="{7B6ADE5C-B1DF-4CF9-AC12-F90B3B567D86}" srcOrd="0" destOrd="0" presId="urn:microsoft.com/office/officeart/2005/8/layout/vList5"/>
    <dgm:cxn modelId="{F2761BE6-0D82-7D48-92C9-4C86F287BD2B}" type="presParOf" srcId="{04A592CE-95A8-4F57-A811-AAD601EC548E}" destId="{01D3A7AA-1173-464B-BE76-9F85167DC3B0}" srcOrd="1" destOrd="0" presId="urn:microsoft.com/office/officeart/2005/8/layout/vList5"/>
    <dgm:cxn modelId="{DBD629E7-5E86-D84E-8DA9-6A597FF2FFF1}" type="presParOf" srcId="{D1D00986-6347-4CB1-A201-3B66C1472975}" destId="{78FEA9B4-9252-48C9-A672-4DC83125086D}" srcOrd="1" destOrd="0" presId="urn:microsoft.com/office/officeart/2005/8/layout/vList5"/>
    <dgm:cxn modelId="{D75FC965-2DA8-C348-974F-1C13901D5EB4}" type="presParOf" srcId="{D1D00986-6347-4CB1-A201-3B66C1472975}" destId="{2A8D9160-A058-4BA9-92D1-C2950313BF9C}" srcOrd="2" destOrd="0" presId="urn:microsoft.com/office/officeart/2005/8/layout/vList5"/>
    <dgm:cxn modelId="{1D48FAA1-54FC-5644-A66D-C63F95203CEA}" type="presParOf" srcId="{2A8D9160-A058-4BA9-92D1-C2950313BF9C}" destId="{4677E448-6854-4C11-A138-FD020FC965EF}" srcOrd="0" destOrd="0" presId="urn:microsoft.com/office/officeart/2005/8/layout/vList5"/>
    <dgm:cxn modelId="{C2E01C31-113F-F044-88E3-C723BEC98FD3}" type="presParOf" srcId="{2A8D9160-A058-4BA9-92D1-C2950313BF9C}" destId="{1785C3C3-81D9-44A1-B052-E8845A3A6F3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41D099-1633-498D-9EE7-CD59D5130D8C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2E796318-53A7-408F-88A2-936F08B1E333}">
      <dgm:prSet phldrT="[Text]"/>
      <dgm:spPr/>
      <dgm:t>
        <a:bodyPr/>
        <a:lstStyle/>
        <a:p>
          <a:r>
            <a:rPr lang="en-ZA" b="1" dirty="0" smtClean="0"/>
            <a:t>31 March: </a:t>
          </a:r>
          <a:r>
            <a:rPr lang="en-ZA" dirty="0" smtClean="0"/>
            <a:t>Nominations submitted by the States Parties</a:t>
          </a:r>
          <a:endParaRPr lang="en-ZA" dirty="0"/>
        </a:p>
      </dgm:t>
    </dgm:pt>
    <dgm:pt modelId="{C37DF8F8-6078-4246-ACD4-2ED594C41BD5}" type="parTrans" cxnId="{EAB4DA61-4F27-4E9E-9699-E9D24BBDF1BB}">
      <dgm:prSet/>
      <dgm:spPr/>
      <dgm:t>
        <a:bodyPr/>
        <a:lstStyle/>
        <a:p>
          <a:endParaRPr lang="en-ZA"/>
        </a:p>
      </dgm:t>
    </dgm:pt>
    <dgm:pt modelId="{BF5945FA-5B6D-4508-8812-00412B40BB13}" type="sibTrans" cxnId="{EAB4DA61-4F27-4E9E-9699-E9D24BBDF1BB}">
      <dgm:prSet/>
      <dgm:spPr/>
      <dgm:t>
        <a:bodyPr/>
        <a:lstStyle/>
        <a:p>
          <a:endParaRPr lang="en-ZA"/>
        </a:p>
      </dgm:t>
    </dgm:pt>
    <dgm:pt modelId="{7BEC40E9-C124-49CB-A674-78269BBDEA37}">
      <dgm:prSet phldrT="[Text]"/>
      <dgm:spPr/>
      <dgm:t>
        <a:bodyPr/>
        <a:lstStyle/>
        <a:p>
          <a:r>
            <a:rPr lang="en-ZA" b="1" dirty="0" smtClean="0"/>
            <a:t>June to Sept</a:t>
          </a:r>
          <a:r>
            <a:rPr lang="en-ZA" dirty="0" smtClean="0"/>
            <a:t>: Nomination files assessed  by the Secretariat and completed</a:t>
          </a:r>
          <a:endParaRPr lang="en-ZA" dirty="0"/>
        </a:p>
      </dgm:t>
    </dgm:pt>
    <dgm:pt modelId="{9D252019-5781-4D68-A0FA-2CBA2CE4DD3F}" type="parTrans" cxnId="{E751D771-5A97-4E64-AF3E-C6975394A1C9}">
      <dgm:prSet/>
      <dgm:spPr/>
      <dgm:t>
        <a:bodyPr/>
        <a:lstStyle/>
        <a:p>
          <a:endParaRPr lang="en-ZA"/>
        </a:p>
      </dgm:t>
    </dgm:pt>
    <dgm:pt modelId="{1A132F04-6A20-4B4D-AD1C-36A4537A7DBA}" type="sibTrans" cxnId="{E751D771-5A97-4E64-AF3E-C6975394A1C9}">
      <dgm:prSet/>
      <dgm:spPr/>
      <dgm:t>
        <a:bodyPr/>
        <a:lstStyle/>
        <a:p>
          <a:endParaRPr lang="en-ZA"/>
        </a:p>
      </dgm:t>
    </dgm:pt>
    <dgm:pt modelId="{86734FE9-1EA8-4082-A0ED-D525929EC91C}">
      <dgm:prSet phldrT="[Text]"/>
      <dgm:spPr/>
      <dgm:t>
        <a:bodyPr/>
        <a:lstStyle/>
        <a:p>
          <a:r>
            <a:rPr lang="en-ZA" b="1" dirty="0" smtClean="0"/>
            <a:t>Dec-May</a:t>
          </a:r>
          <a:r>
            <a:rPr lang="en-ZA" dirty="0" smtClean="0"/>
            <a:t>: </a:t>
          </a:r>
          <a:br>
            <a:rPr lang="en-ZA" dirty="0" smtClean="0"/>
          </a:br>
          <a:r>
            <a:rPr lang="en-ZA" dirty="0" smtClean="0"/>
            <a:t>Nomination files examined by the special </a:t>
          </a:r>
          <a:r>
            <a:rPr lang="en-ZA" dirty="0" smtClean="0">
              <a:solidFill>
                <a:schemeClr val="bg1"/>
              </a:solidFill>
            </a:rPr>
            <a:t>Bodies</a:t>
          </a:r>
          <a:endParaRPr lang="en-ZA" dirty="0">
            <a:solidFill>
              <a:schemeClr val="bg1"/>
            </a:solidFill>
          </a:endParaRPr>
        </a:p>
      </dgm:t>
    </dgm:pt>
    <dgm:pt modelId="{8D6FE73B-CE95-4375-AB6B-DA1D8170CFE6}" type="parTrans" cxnId="{14E6D1EA-DC1F-42F8-BA77-72CC559D0B25}">
      <dgm:prSet/>
      <dgm:spPr/>
      <dgm:t>
        <a:bodyPr/>
        <a:lstStyle/>
        <a:p>
          <a:endParaRPr lang="en-ZA"/>
        </a:p>
      </dgm:t>
    </dgm:pt>
    <dgm:pt modelId="{C98C9EE5-76C0-4522-98EF-0ED87E557442}" type="sibTrans" cxnId="{14E6D1EA-DC1F-42F8-BA77-72CC559D0B25}">
      <dgm:prSet/>
      <dgm:spPr/>
      <dgm:t>
        <a:bodyPr/>
        <a:lstStyle/>
        <a:p>
          <a:endParaRPr lang="en-ZA"/>
        </a:p>
      </dgm:t>
    </dgm:pt>
    <dgm:pt modelId="{321609E7-98CD-4D6A-9111-8943876A2583}">
      <dgm:prSet phldrT="[Text]"/>
      <dgm:spPr/>
      <dgm:t>
        <a:bodyPr/>
        <a:lstStyle/>
        <a:p>
          <a:r>
            <a:rPr lang="en-ZA" b="1" dirty="0" smtClean="0"/>
            <a:t>Sept-Nov</a:t>
          </a:r>
          <a:r>
            <a:rPr lang="en-ZA" dirty="0" smtClean="0"/>
            <a:t>: </a:t>
          </a:r>
          <a:br>
            <a:rPr lang="en-ZA" dirty="0" smtClean="0"/>
          </a:br>
          <a:r>
            <a:rPr lang="en-ZA" dirty="0" smtClean="0"/>
            <a:t>Nomination files evaluated and inscribed by Committee</a:t>
          </a:r>
          <a:endParaRPr lang="en-ZA" dirty="0"/>
        </a:p>
      </dgm:t>
    </dgm:pt>
    <dgm:pt modelId="{F88745E6-29AD-4BB8-9270-7A3B22627C7F}" type="parTrans" cxnId="{8AFAA16B-5815-45F6-934E-A0C1107A384F}">
      <dgm:prSet/>
      <dgm:spPr/>
      <dgm:t>
        <a:bodyPr/>
        <a:lstStyle/>
        <a:p>
          <a:endParaRPr lang="en-ZA"/>
        </a:p>
      </dgm:t>
    </dgm:pt>
    <dgm:pt modelId="{EB74D3E3-122F-4FF4-93B1-F2C83502ACF5}" type="sibTrans" cxnId="{8AFAA16B-5815-45F6-934E-A0C1107A384F}">
      <dgm:prSet/>
      <dgm:spPr/>
      <dgm:t>
        <a:bodyPr/>
        <a:lstStyle/>
        <a:p>
          <a:endParaRPr lang="en-ZA"/>
        </a:p>
      </dgm:t>
    </dgm:pt>
    <dgm:pt modelId="{C6606B03-7DDD-46FB-A54F-1909C90CCC09}" type="pres">
      <dgm:prSet presAssocID="{B941D099-1633-498D-9EE7-CD59D5130D8C}" presName="CompostProcess" presStyleCnt="0">
        <dgm:presLayoutVars>
          <dgm:dir/>
          <dgm:resizeHandles val="exact"/>
        </dgm:presLayoutVars>
      </dgm:prSet>
      <dgm:spPr/>
    </dgm:pt>
    <dgm:pt modelId="{662911A4-71D6-4144-8C5C-A38BFC92E47D}" type="pres">
      <dgm:prSet presAssocID="{B941D099-1633-498D-9EE7-CD59D5130D8C}" presName="arrow" presStyleLbl="bgShp" presStyleIdx="0" presStyleCnt="1"/>
      <dgm:spPr/>
    </dgm:pt>
    <dgm:pt modelId="{93958B13-28E3-4F34-991F-8D543BA9B6ED}" type="pres">
      <dgm:prSet presAssocID="{B941D099-1633-498D-9EE7-CD59D5130D8C}" presName="linearProcess" presStyleCnt="0"/>
      <dgm:spPr/>
    </dgm:pt>
    <dgm:pt modelId="{B6D16306-B09C-420E-A24C-5FABF0230D2A}" type="pres">
      <dgm:prSet presAssocID="{2E796318-53A7-408F-88A2-936F08B1E333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23EEEFE-4B01-4AFD-B18A-8902802AD8FA}" type="pres">
      <dgm:prSet presAssocID="{BF5945FA-5B6D-4508-8812-00412B40BB13}" presName="sibTrans" presStyleCnt="0"/>
      <dgm:spPr/>
    </dgm:pt>
    <dgm:pt modelId="{C07F7C3C-E931-4E8B-B8D8-BA7B7BC8E5AA}" type="pres">
      <dgm:prSet presAssocID="{7BEC40E9-C124-49CB-A674-78269BBDEA37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2E247B6-7989-41CA-AF58-D387A915379B}" type="pres">
      <dgm:prSet presAssocID="{1A132F04-6A20-4B4D-AD1C-36A4537A7DBA}" presName="sibTrans" presStyleCnt="0"/>
      <dgm:spPr/>
    </dgm:pt>
    <dgm:pt modelId="{04D6F2D0-9BB0-4BB4-B167-9B4C97C24BBA}" type="pres">
      <dgm:prSet presAssocID="{86734FE9-1EA8-4082-A0ED-D525929EC91C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D1B22D4-5864-4658-A5FD-879468D7A331}" type="pres">
      <dgm:prSet presAssocID="{C98C9EE5-76C0-4522-98EF-0ED87E557442}" presName="sibTrans" presStyleCnt="0"/>
      <dgm:spPr/>
    </dgm:pt>
    <dgm:pt modelId="{CD2A0C35-C48E-4583-B2D6-B14569739961}" type="pres">
      <dgm:prSet presAssocID="{321609E7-98CD-4D6A-9111-8943876A2583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7FCA22C6-12F3-CC47-B477-D5403637A8BC}" type="presOf" srcId="{321609E7-98CD-4D6A-9111-8943876A2583}" destId="{CD2A0C35-C48E-4583-B2D6-B14569739961}" srcOrd="0" destOrd="0" presId="urn:microsoft.com/office/officeart/2005/8/layout/hProcess9"/>
    <dgm:cxn modelId="{8B1C5110-D5FA-3F4D-B8AD-B35610B3ECF7}" type="presOf" srcId="{2E796318-53A7-408F-88A2-936F08B1E333}" destId="{B6D16306-B09C-420E-A24C-5FABF0230D2A}" srcOrd="0" destOrd="0" presId="urn:microsoft.com/office/officeart/2005/8/layout/hProcess9"/>
    <dgm:cxn modelId="{D659C527-F170-E442-BBBD-F08E0EE1A17A}" type="presOf" srcId="{86734FE9-1EA8-4082-A0ED-D525929EC91C}" destId="{04D6F2D0-9BB0-4BB4-B167-9B4C97C24BBA}" srcOrd="0" destOrd="0" presId="urn:microsoft.com/office/officeart/2005/8/layout/hProcess9"/>
    <dgm:cxn modelId="{8AFAA16B-5815-45F6-934E-A0C1107A384F}" srcId="{B941D099-1633-498D-9EE7-CD59D5130D8C}" destId="{321609E7-98CD-4D6A-9111-8943876A2583}" srcOrd="3" destOrd="0" parTransId="{F88745E6-29AD-4BB8-9270-7A3B22627C7F}" sibTransId="{EB74D3E3-122F-4FF4-93B1-F2C83502ACF5}"/>
    <dgm:cxn modelId="{C101C6E5-A2EE-0A40-BD42-01989FFD50C9}" type="presOf" srcId="{7BEC40E9-C124-49CB-A674-78269BBDEA37}" destId="{C07F7C3C-E931-4E8B-B8D8-BA7B7BC8E5AA}" srcOrd="0" destOrd="0" presId="urn:microsoft.com/office/officeart/2005/8/layout/hProcess9"/>
    <dgm:cxn modelId="{EAB4DA61-4F27-4E9E-9699-E9D24BBDF1BB}" srcId="{B941D099-1633-498D-9EE7-CD59D5130D8C}" destId="{2E796318-53A7-408F-88A2-936F08B1E333}" srcOrd="0" destOrd="0" parTransId="{C37DF8F8-6078-4246-ACD4-2ED594C41BD5}" sibTransId="{BF5945FA-5B6D-4508-8812-00412B40BB13}"/>
    <dgm:cxn modelId="{E751D771-5A97-4E64-AF3E-C6975394A1C9}" srcId="{B941D099-1633-498D-9EE7-CD59D5130D8C}" destId="{7BEC40E9-C124-49CB-A674-78269BBDEA37}" srcOrd="1" destOrd="0" parTransId="{9D252019-5781-4D68-A0FA-2CBA2CE4DD3F}" sibTransId="{1A132F04-6A20-4B4D-AD1C-36A4537A7DBA}"/>
    <dgm:cxn modelId="{14E6D1EA-DC1F-42F8-BA77-72CC559D0B25}" srcId="{B941D099-1633-498D-9EE7-CD59D5130D8C}" destId="{86734FE9-1EA8-4082-A0ED-D525929EC91C}" srcOrd="2" destOrd="0" parTransId="{8D6FE73B-CE95-4375-AB6B-DA1D8170CFE6}" sibTransId="{C98C9EE5-76C0-4522-98EF-0ED87E557442}"/>
    <dgm:cxn modelId="{8F2A8BAD-F27C-E543-B6BC-8C7CAA63B14A}" type="presOf" srcId="{B941D099-1633-498D-9EE7-CD59D5130D8C}" destId="{C6606B03-7DDD-46FB-A54F-1909C90CCC09}" srcOrd="0" destOrd="0" presId="urn:microsoft.com/office/officeart/2005/8/layout/hProcess9"/>
    <dgm:cxn modelId="{0B708F40-1E40-6242-9C6E-94E6E1F62FC9}" type="presParOf" srcId="{C6606B03-7DDD-46FB-A54F-1909C90CCC09}" destId="{662911A4-71D6-4144-8C5C-A38BFC92E47D}" srcOrd="0" destOrd="0" presId="urn:microsoft.com/office/officeart/2005/8/layout/hProcess9"/>
    <dgm:cxn modelId="{7228A9AC-29E7-D244-AA6F-3DFEB9C70E07}" type="presParOf" srcId="{C6606B03-7DDD-46FB-A54F-1909C90CCC09}" destId="{93958B13-28E3-4F34-991F-8D543BA9B6ED}" srcOrd="1" destOrd="0" presId="urn:microsoft.com/office/officeart/2005/8/layout/hProcess9"/>
    <dgm:cxn modelId="{684FD886-9D35-E74F-80F8-1C7C7CC468BD}" type="presParOf" srcId="{93958B13-28E3-4F34-991F-8D543BA9B6ED}" destId="{B6D16306-B09C-420E-A24C-5FABF0230D2A}" srcOrd="0" destOrd="0" presId="urn:microsoft.com/office/officeart/2005/8/layout/hProcess9"/>
    <dgm:cxn modelId="{6721483E-720D-204E-A601-476B9321E556}" type="presParOf" srcId="{93958B13-28E3-4F34-991F-8D543BA9B6ED}" destId="{323EEEFE-4B01-4AFD-B18A-8902802AD8FA}" srcOrd="1" destOrd="0" presId="urn:microsoft.com/office/officeart/2005/8/layout/hProcess9"/>
    <dgm:cxn modelId="{6EFB11B4-8651-D548-B18A-C26143C24F4E}" type="presParOf" srcId="{93958B13-28E3-4F34-991F-8D543BA9B6ED}" destId="{C07F7C3C-E931-4E8B-B8D8-BA7B7BC8E5AA}" srcOrd="2" destOrd="0" presId="urn:microsoft.com/office/officeart/2005/8/layout/hProcess9"/>
    <dgm:cxn modelId="{735BEBD9-A9BC-EF4B-A584-7BBA0111169E}" type="presParOf" srcId="{93958B13-28E3-4F34-991F-8D543BA9B6ED}" destId="{52E247B6-7989-41CA-AF58-D387A915379B}" srcOrd="3" destOrd="0" presId="urn:microsoft.com/office/officeart/2005/8/layout/hProcess9"/>
    <dgm:cxn modelId="{2280778B-EEA3-4749-8A61-612B63F064E1}" type="presParOf" srcId="{93958B13-28E3-4F34-991F-8D543BA9B6ED}" destId="{04D6F2D0-9BB0-4BB4-B167-9B4C97C24BBA}" srcOrd="4" destOrd="0" presId="urn:microsoft.com/office/officeart/2005/8/layout/hProcess9"/>
    <dgm:cxn modelId="{822677A3-AB57-C34F-9B26-89C874AE9284}" type="presParOf" srcId="{93958B13-28E3-4F34-991F-8D543BA9B6ED}" destId="{DD1B22D4-5864-4658-A5FD-879468D7A331}" srcOrd="5" destOrd="0" presId="urn:microsoft.com/office/officeart/2005/8/layout/hProcess9"/>
    <dgm:cxn modelId="{7FD0323F-D096-EF4F-870A-77AECB17B5DE}" type="presParOf" srcId="{93958B13-28E3-4F34-991F-8D543BA9B6ED}" destId="{CD2A0C35-C48E-4583-B2D6-B1456973996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53D0B0-5002-4400-ACF9-E564C82159E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BF14F092-2640-4AA7-82D0-539158FFDEE2}">
      <dgm:prSet phldrT="[Text]"/>
      <dgm:spPr/>
      <dgm:t>
        <a:bodyPr/>
        <a:lstStyle/>
        <a:p>
          <a:r>
            <a:rPr lang="en-ZA" dirty="0" smtClean="0"/>
            <a:t>Form ICH 04</a:t>
          </a:r>
          <a:endParaRPr lang="en-ZA" dirty="0"/>
        </a:p>
      </dgm:t>
    </dgm:pt>
    <dgm:pt modelId="{81CEE615-F738-4F4D-82C0-226822D91DE3}" type="parTrans" cxnId="{2F4EBF1A-4929-4720-B995-96D5C2F3B9ED}">
      <dgm:prSet/>
      <dgm:spPr/>
      <dgm:t>
        <a:bodyPr/>
        <a:lstStyle/>
        <a:p>
          <a:endParaRPr lang="en-ZA"/>
        </a:p>
      </dgm:t>
    </dgm:pt>
    <dgm:pt modelId="{C6C3120A-9D31-4212-AC0B-2F1ECEE6DB9B}" type="sibTrans" cxnId="{2F4EBF1A-4929-4720-B995-96D5C2F3B9ED}">
      <dgm:prSet/>
      <dgm:spPr/>
      <dgm:t>
        <a:bodyPr/>
        <a:lstStyle/>
        <a:p>
          <a:endParaRPr lang="en-ZA"/>
        </a:p>
      </dgm:t>
    </dgm:pt>
    <dgm:pt modelId="{E5854FD0-0CF9-45DF-A2BC-ABB5F88F40B0}">
      <dgm:prSet phldrT="[Text]"/>
      <dgm:spPr/>
      <dgm:t>
        <a:bodyPr/>
        <a:lstStyle/>
        <a:p>
          <a:r>
            <a:rPr lang="en-ZA" dirty="0" smtClean="0"/>
            <a:t>Projects for safeguarding ICH </a:t>
          </a:r>
          <a:endParaRPr lang="en-ZA" dirty="0"/>
        </a:p>
      </dgm:t>
    </dgm:pt>
    <dgm:pt modelId="{DF7E44E0-6C3A-4BEB-BE9C-D26851974467}" type="parTrans" cxnId="{753EE879-0059-4184-964E-1A0D26E830CE}">
      <dgm:prSet/>
      <dgm:spPr/>
      <dgm:t>
        <a:bodyPr/>
        <a:lstStyle/>
        <a:p>
          <a:endParaRPr lang="en-ZA"/>
        </a:p>
      </dgm:t>
    </dgm:pt>
    <dgm:pt modelId="{DEAE75AF-8676-4882-A251-0CD9AF119F6E}" type="sibTrans" cxnId="{753EE879-0059-4184-964E-1A0D26E830CE}">
      <dgm:prSet/>
      <dgm:spPr/>
      <dgm:t>
        <a:bodyPr/>
        <a:lstStyle/>
        <a:p>
          <a:endParaRPr lang="en-ZA"/>
        </a:p>
      </dgm:t>
    </dgm:pt>
    <dgm:pt modelId="{EB64851A-4DEC-4027-AE33-C9BEF90E049E}">
      <dgm:prSet phldrT="[Text]"/>
      <dgm:spPr/>
      <dgm:t>
        <a:bodyPr/>
        <a:lstStyle/>
        <a:p>
          <a:r>
            <a:rPr lang="en-ZA" dirty="0" smtClean="0"/>
            <a:t>Form ICH 05</a:t>
          </a:r>
          <a:endParaRPr lang="en-ZA" dirty="0"/>
        </a:p>
      </dgm:t>
    </dgm:pt>
    <dgm:pt modelId="{9A3BAAB2-8B96-476F-8474-DE68F44E70F7}" type="parTrans" cxnId="{03B6DC94-041C-4C12-BA88-D5D8253A8DDA}">
      <dgm:prSet/>
      <dgm:spPr/>
      <dgm:t>
        <a:bodyPr/>
        <a:lstStyle/>
        <a:p>
          <a:endParaRPr lang="en-ZA"/>
        </a:p>
      </dgm:t>
    </dgm:pt>
    <dgm:pt modelId="{54DC3FF3-CB7F-48A1-A067-93E629F089B9}" type="sibTrans" cxnId="{03B6DC94-041C-4C12-BA88-D5D8253A8DDA}">
      <dgm:prSet/>
      <dgm:spPr/>
      <dgm:t>
        <a:bodyPr/>
        <a:lstStyle/>
        <a:p>
          <a:endParaRPr lang="en-ZA"/>
        </a:p>
      </dgm:t>
    </dgm:pt>
    <dgm:pt modelId="{035A2762-526B-4D4C-9A08-1A5C308237A9}">
      <dgm:prSet phldrT="[Text]"/>
      <dgm:spPr/>
      <dgm:t>
        <a:bodyPr/>
        <a:lstStyle/>
        <a:p>
          <a:r>
            <a:rPr lang="en-ZA" dirty="0" smtClean="0"/>
            <a:t>USL  - preparatory assistance</a:t>
          </a:r>
          <a:endParaRPr lang="en-ZA" dirty="0"/>
        </a:p>
      </dgm:t>
    </dgm:pt>
    <dgm:pt modelId="{27D2811B-F28F-49A8-8782-8016BE6A7C53}" type="parTrans" cxnId="{3219C5A7-B74F-43AB-958A-73B9423920E2}">
      <dgm:prSet/>
      <dgm:spPr/>
      <dgm:t>
        <a:bodyPr/>
        <a:lstStyle/>
        <a:p>
          <a:endParaRPr lang="en-ZA"/>
        </a:p>
      </dgm:t>
    </dgm:pt>
    <dgm:pt modelId="{20F19D60-84C0-4486-9A9F-5CAC671A5293}" type="sibTrans" cxnId="{3219C5A7-B74F-43AB-958A-73B9423920E2}">
      <dgm:prSet/>
      <dgm:spPr/>
      <dgm:t>
        <a:bodyPr/>
        <a:lstStyle/>
        <a:p>
          <a:endParaRPr lang="en-ZA"/>
        </a:p>
      </dgm:t>
    </dgm:pt>
    <dgm:pt modelId="{140CBE43-E9A2-4F98-9A80-B1D6FAC95763}">
      <dgm:prSet phldrT="[Text]"/>
      <dgm:spPr/>
      <dgm:t>
        <a:bodyPr/>
        <a:lstStyle/>
        <a:p>
          <a:r>
            <a:rPr lang="en-ZA" dirty="0" smtClean="0"/>
            <a:t>Form ICH 06</a:t>
          </a:r>
          <a:endParaRPr lang="en-ZA" dirty="0"/>
        </a:p>
      </dgm:t>
    </dgm:pt>
    <dgm:pt modelId="{8E6EA4B2-594A-4C18-969D-E381D345D68F}" type="parTrans" cxnId="{978E58AB-F2E5-46CE-9F3E-B0D261DEC26C}">
      <dgm:prSet/>
      <dgm:spPr/>
      <dgm:t>
        <a:bodyPr/>
        <a:lstStyle/>
        <a:p>
          <a:endParaRPr lang="en-ZA"/>
        </a:p>
      </dgm:t>
    </dgm:pt>
    <dgm:pt modelId="{A709D10B-8D12-40A2-8895-1D20A6A7D186}" type="sibTrans" cxnId="{978E58AB-F2E5-46CE-9F3E-B0D261DEC26C}">
      <dgm:prSet/>
      <dgm:spPr/>
      <dgm:t>
        <a:bodyPr/>
        <a:lstStyle/>
        <a:p>
          <a:endParaRPr lang="en-ZA"/>
        </a:p>
      </dgm:t>
    </dgm:pt>
    <dgm:pt modelId="{DC4F1819-B9D8-4986-B31F-90BADE30D0A2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dirty="0" smtClean="0"/>
            <a:t> Register - preparatory assistance </a:t>
          </a:r>
        </a:p>
      </dgm:t>
    </dgm:pt>
    <dgm:pt modelId="{B145913D-BF24-4BE5-90BF-8A32421FC2A2}" type="parTrans" cxnId="{3E7C0874-80BC-45D9-AA21-EC64FD441D05}">
      <dgm:prSet/>
      <dgm:spPr/>
      <dgm:t>
        <a:bodyPr/>
        <a:lstStyle/>
        <a:p>
          <a:endParaRPr lang="en-ZA"/>
        </a:p>
      </dgm:t>
    </dgm:pt>
    <dgm:pt modelId="{DAE5EE06-4EB6-44DA-972E-ED636EBD552C}" type="sibTrans" cxnId="{3E7C0874-80BC-45D9-AA21-EC64FD441D05}">
      <dgm:prSet/>
      <dgm:spPr/>
      <dgm:t>
        <a:bodyPr/>
        <a:lstStyle/>
        <a:p>
          <a:endParaRPr lang="en-ZA"/>
        </a:p>
      </dgm:t>
    </dgm:pt>
    <dgm:pt modelId="{EC9A3E84-184D-4F3F-A49F-C73FC355FA7D}">
      <dgm:prSet/>
      <dgm:spPr/>
      <dgm:t>
        <a:bodyPr/>
        <a:lstStyle/>
        <a:p>
          <a:r>
            <a:rPr lang="en-GB" smtClean="0"/>
            <a:t>under US$ 25,000</a:t>
          </a:r>
          <a:endParaRPr lang="en-ZA" dirty="0" smtClean="0"/>
        </a:p>
      </dgm:t>
    </dgm:pt>
    <dgm:pt modelId="{D2C8743A-D9B1-43A4-B633-2038E6897E90}" type="parTrans" cxnId="{0EDB661D-EED0-4B82-B8A0-38FF0A674BB6}">
      <dgm:prSet/>
      <dgm:spPr/>
      <dgm:t>
        <a:bodyPr/>
        <a:lstStyle/>
        <a:p>
          <a:endParaRPr lang="en-ZA"/>
        </a:p>
      </dgm:t>
    </dgm:pt>
    <dgm:pt modelId="{379A16F3-82CF-4BDF-BB91-88F95271CC40}" type="sibTrans" cxnId="{0EDB661D-EED0-4B82-B8A0-38FF0A674BB6}">
      <dgm:prSet/>
      <dgm:spPr/>
      <dgm:t>
        <a:bodyPr/>
        <a:lstStyle/>
        <a:p>
          <a:endParaRPr lang="en-ZA"/>
        </a:p>
      </dgm:t>
    </dgm:pt>
    <dgm:pt modelId="{A617734F-CB0A-4E34-A1DB-1F56AFCD1AA9}">
      <dgm:prSet/>
      <dgm:spPr/>
      <dgm:t>
        <a:bodyPr/>
        <a:lstStyle/>
        <a:p>
          <a:r>
            <a:rPr lang="en-GB" smtClean="0"/>
            <a:t>over US$ 25,000</a:t>
          </a:r>
          <a:endParaRPr lang="en-ZA" dirty="0" smtClean="0"/>
        </a:p>
      </dgm:t>
    </dgm:pt>
    <dgm:pt modelId="{D83699BE-01E0-45F2-A3BD-F93DA490A693}" type="parTrans" cxnId="{08233F88-9B02-4744-BEED-CC9D2C1522E2}">
      <dgm:prSet/>
      <dgm:spPr/>
      <dgm:t>
        <a:bodyPr/>
        <a:lstStyle/>
        <a:p>
          <a:endParaRPr lang="en-ZA"/>
        </a:p>
      </dgm:t>
    </dgm:pt>
    <dgm:pt modelId="{E3184363-BE45-421C-8A5A-5CAC69283900}" type="sibTrans" cxnId="{08233F88-9B02-4744-BEED-CC9D2C1522E2}">
      <dgm:prSet/>
      <dgm:spPr/>
      <dgm:t>
        <a:bodyPr/>
        <a:lstStyle/>
        <a:p>
          <a:endParaRPr lang="en-ZA"/>
        </a:p>
      </dgm:t>
    </dgm:pt>
    <dgm:pt modelId="{8C8D9452-300B-4535-91EF-0B2747094FA4}">
      <dgm:prSet/>
      <dgm:spPr/>
      <dgm:t>
        <a:bodyPr/>
        <a:lstStyle/>
        <a:p>
          <a:r>
            <a:rPr lang="en-GB" dirty="0" smtClean="0"/>
            <a:t>emergency assistance</a:t>
          </a:r>
          <a:endParaRPr lang="en-ZA" dirty="0"/>
        </a:p>
      </dgm:t>
    </dgm:pt>
    <dgm:pt modelId="{555A3008-8EBC-4964-95F2-A544951C5ECA}" type="parTrans" cxnId="{4AEB23C9-C9BF-460D-86EC-FAF9A00C9DE7}">
      <dgm:prSet/>
      <dgm:spPr/>
      <dgm:t>
        <a:bodyPr/>
        <a:lstStyle/>
        <a:p>
          <a:endParaRPr lang="en-ZA"/>
        </a:p>
      </dgm:t>
    </dgm:pt>
    <dgm:pt modelId="{0F4FEF2E-0EC5-431E-9BC7-26B94C7EBB43}" type="sibTrans" cxnId="{4AEB23C9-C9BF-460D-86EC-FAF9A00C9DE7}">
      <dgm:prSet/>
      <dgm:spPr/>
      <dgm:t>
        <a:bodyPr/>
        <a:lstStyle/>
        <a:p>
          <a:endParaRPr lang="en-ZA"/>
        </a:p>
      </dgm:t>
    </dgm:pt>
    <dgm:pt modelId="{466AE864-815D-4119-B867-115440744F53}" type="pres">
      <dgm:prSet presAssocID="{9A53D0B0-5002-4400-ACF9-E564C82159EB}" presName="Name0" presStyleCnt="0">
        <dgm:presLayoutVars>
          <dgm:dir/>
          <dgm:animLvl val="lvl"/>
          <dgm:resizeHandles val="exact"/>
        </dgm:presLayoutVars>
      </dgm:prSet>
      <dgm:spPr/>
    </dgm:pt>
    <dgm:pt modelId="{DA237B34-5A0F-4E80-9442-D67F5051AED2}" type="pres">
      <dgm:prSet presAssocID="{BF14F092-2640-4AA7-82D0-539158FFDEE2}" presName="linNode" presStyleCnt="0"/>
      <dgm:spPr/>
    </dgm:pt>
    <dgm:pt modelId="{915142FA-C290-4430-966B-D0E6125BD992}" type="pres">
      <dgm:prSet presAssocID="{BF14F092-2640-4AA7-82D0-539158FFDEE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D651A29-19F2-4833-B707-FD523DFD3190}" type="pres">
      <dgm:prSet presAssocID="{BF14F092-2640-4AA7-82D0-539158FFDEE2}" presName="descendantText" presStyleLbl="alignAccFollowNode1" presStyleIdx="0" presStyleCnt="3" custScaleY="12344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FE6B023-6E80-4F5E-B640-7BCDB1118C16}" type="pres">
      <dgm:prSet presAssocID="{C6C3120A-9D31-4212-AC0B-2F1ECEE6DB9B}" presName="sp" presStyleCnt="0"/>
      <dgm:spPr/>
    </dgm:pt>
    <dgm:pt modelId="{2A3F9078-71F0-4D0E-A891-5A0856E60843}" type="pres">
      <dgm:prSet presAssocID="{EB64851A-4DEC-4027-AE33-C9BEF90E049E}" presName="linNode" presStyleCnt="0"/>
      <dgm:spPr/>
    </dgm:pt>
    <dgm:pt modelId="{6E84E4B6-1246-4464-8652-DF2065D3417E}" type="pres">
      <dgm:prSet presAssocID="{EB64851A-4DEC-4027-AE33-C9BEF90E049E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D8731CC4-1B46-43AE-A6B4-38838F2F9BA6}" type="pres">
      <dgm:prSet presAssocID="{EB64851A-4DEC-4027-AE33-C9BEF90E049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7C2E265-BFBD-4053-932C-E5F592B2C3DC}" type="pres">
      <dgm:prSet presAssocID="{54DC3FF3-CB7F-48A1-A067-93E629F089B9}" presName="sp" presStyleCnt="0"/>
      <dgm:spPr/>
    </dgm:pt>
    <dgm:pt modelId="{CFC2E31A-5143-427F-BFF5-901403ABB6FF}" type="pres">
      <dgm:prSet presAssocID="{140CBE43-E9A2-4F98-9A80-B1D6FAC95763}" presName="linNode" presStyleCnt="0"/>
      <dgm:spPr/>
    </dgm:pt>
    <dgm:pt modelId="{7DCB378E-7518-4878-841B-DC55CA7F3A7B}" type="pres">
      <dgm:prSet presAssocID="{140CBE43-E9A2-4F98-9A80-B1D6FAC9576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E6C25D2-7D33-42CE-808B-20C735D15DA2}" type="pres">
      <dgm:prSet presAssocID="{140CBE43-E9A2-4F98-9A80-B1D6FAC9576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0FC992A1-F1D0-4095-ADCF-54256EF9ABD2}" type="presOf" srcId="{DC4F1819-B9D8-4986-B31F-90BADE30D0A2}" destId="{FE6C25D2-7D33-42CE-808B-20C735D15DA2}" srcOrd="0" destOrd="0" presId="urn:microsoft.com/office/officeart/2005/8/layout/vList5"/>
    <dgm:cxn modelId="{16C9D046-4E03-42AE-AFB6-8C180F772B4F}" type="presOf" srcId="{EC9A3E84-184D-4F3F-A49F-C73FC355FA7D}" destId="{AD651A29-19F2-4833-B707-FD523DFD3190}" srcOrd="0" destOrd="1" presId="urn:microsoft.com/office/officeart/2005/8/layout/vList5"/>
    <dgm:cxn modelId="{17CB1552-3C36-4FB7-8897-17956A08EB7F}" type="presOf" srcId="{140CBE43-E9A2-4F98-9A80-B1D6FAC95763}" destId="{7DCB378E-7518-4878-841B-DC55CA7F3A7B}" srcOrd="0" destOrd="0" presId="urn:microsoft.com/office/officeart/2005/8/layout/vList5"/>
    <dgm:cxn modelId="{03B6DC94-041C-4C12-BA88-D5D8253A8DDA}" srcId="{9A53D0B0-5002-4400-ACF9-E564C82159EB}" destId="{EB64851A-4DEC-4027-AE33-C9BEF90E049E}" srcOrd="1" destOrd="0" parTransId="{9A3BAAB2-8B96-476F-8474-DE68F44E70F7}" sibTransId="{54DC3FF3-CB7F-48A1-A067-93E629F089B9}"/>
    <dgm:cxn modelId="{FD9D2C1C-E10C-4D75-942D-0DF45B0E9C3B}" type="presOf" srcId="{8C8D9452-300B-4535-91EF-0B2747094FA4}" destId="{AD651A29-19F2-4833-B707-FD523DFD3190}" srcOrd="0" destOrd="3" presId="urn:microsoft.com/office/officeart/2005/8/layout/vList5"/>
    <dgm:cxn modelId="{978E58AB-F2E5-46CE-9F3E-B0D261DEC26C}" srcId="{9A53D0B0-5002-4400-ACF9-E564C82159EB}" destId="{140CBE43-E9A2-4F98-9A80-B1D6FAC95763}" srcOrd="2" destOrd="0" parTransId="{8E6EA4B2-594A-4C18-969D-E381D345D68F}" sibTransId="{A709D10B-8D12-40A2-8895-1D20A6A7D186}"/>
    <dgm:cxn modelId="{3E7C0874-80BC-45D9-AA21-EC64FD441D05}" srcId="{140CBE43-E9A2-4F98-9A80-B1D6FAC95763}" destId="{DC4F1819-B9D8-4986-B31F-90BADE30D0A2}" srcOrd="0" destOrd="0" parTransId="{B145913D-BF24-4BE5-90BF-8A32421FC2A2}" sibTransId="{DAE5EE06-4EB6-44DA-972E-ED636EBD552C}"/>
    <dgm:cxn modelId="{9EB97696-9CEE-4E31-9646-EE78F623F05E}" type="presOf" srcId="{E5854FD0-0CF9-45DF-A2BC-ABB5F88F40B0}" destId="{AD651A29-19F2-4833-B707-FD523DFD3190}" srcOrd="0" destOrd="0" presId="urn:microsoft.com/office/officeart/2005/8/layout/vList5"/>
    <dgm:cxn modelId="{806D79C8-5D46-4A58-95E4-35F237B88205}" type="presOf" srcId="{035A2762-526B-4D4C-9A08-1A5C308237A9}" destId="{D8731CC4-1B46-43AE-A6B4-38838F2F9BA6}" srcOrd="0" destOrd="0" presId="urn:microsoft.com/office/officeart/2005/8/layout/vList5"/>
    <dgm:cxn modelId="{753EE879-0059-4184-964E-1A0D26E830CE}" srcId="{BF14F092-2640-4AA7-82D0-539158FFDEE2}" destId="{E5854FD0-0CF9-45DF-A2BC-ABB5F88F40B0}" srcOrd="0" destOrd="0" parTransId="{DF7E44E0-6C3A-4BEB-BE9C-D26851974467}" sibTransId="{DEAE75AF-8676-4882-A251-0CD9AF119F6E}"/>
    <dgm:cxn modelId="{C05866FC-B59F-4C5E-84BC-22B5997B90DD}" type="presOf" srcId="{9A53D0B0-5002-4400-ACF9-E564C82159EB}" destId="{466AE864-815D-4119-B867-115440744F53}" srcOrd="0" destOrd="0" presId="urn:microsoft.com/office/officeart/2005/8/layout/vList5"/>
    <dgm:cxn modelId="{4AEB23C9-C9BF-460D-86EC-FAF9A00C9DE7}" srcId="{E5854FD0-0CF9-45DF-A2BC-ABB5F88F40B0}" destId="{8C8D9452-300B-4535-91EF-0B2747094FA4}" srcOrd="2" destOrd="0" parTransId="{555A3008-8EBC-4964-95F2-A544951C5ECA}" sibTransId="{0F4FEF2E-0EC5-431E-9BC7-26B94C7EBB43}"/>
    <dgm:cxn modelId="{08233F88-9B02-4744-BEED-CC9D2C1522E2}" srcId="{E5854FD0-0CF9-45DF-A2BC-ABB5F88F40B0}" destId="{A617734F-CB0A-4E34-A1DB-1F56AFCD1AA9}" srcOrd="1" destOrd="0" parTransId="{D83699BE-01E0-45F2-A3BD-F93DA490A693}" sibTransId="{E3184363-BE45-421C-8A5A-5CAC69283900}"/>
    <dgm:cxn modelId="{2F4EBF1A-4929-4720-B995-96D5C2F3B9ED}" srcId="{9A53D0B0-5002-4400-ACF9-E564C82159EB}" destId="{BF14F092-2640-4AA7-82D0-539158FFDEE2}" srcOrd="0" destOrd="0" parTransId="{81CEE615-F738-4F4D-82C0-226822D91DE3}" sibTransId="{C6C3120A-9D31-4212-AC0B-2F1ECEE6DB9B}"/>
    <dgm:cxn modelId="{CF912BD5-F88E-402E-8BF4-114FD4CBC2E9}" type="presOf" srcId="{BF14F092-2640-4AA7-82D0-539158FFDEE2}" destId="{915142FA-C290-4430-966B-D0E6125BD992}" srcOrd="0" destOrd="0" presId="urn:microsoft.com/office/officeart/2005/8/layout/vList5"/>
    <dgm:cxn modelId="{C29205AD-82E6-4EDF-BDD1-5EC4D41C3001}" type="presOf" srcId="{A617734F-CB0A-4E34-A1DB-1F56AFCD1AA9}" destId="{AD651A29-19F2-4833-B707-FD523DFD3190}" srcOrd="0" destOrd="2" presId="urn:microsoft.com/office/officeart/2005/8/layout/vList5"/>
    <dgm:cxn modelId="{3219C5A7-B74F-43AB-958A-73B9423920E2}" srcId="{EB64851A-4DEC-4027-AE33-C9BEF90E049E}" destId="{035A2762-526B-4D4C-9A08-1A5C308237A9}" srcOrd="0" destOrd="0" parTransId="{27D2811B-F28F-49A8-8782-8016BE6A7C53}" sibTransId="{20F19D60-84C0-4486-9A9F-5CAC671A5293}"/>
    <dgm:cxn modelId="{0EDB661D-EED0-4B82-B8A0-38FF0A674BB6}" srcId="{E5854FD0-0CF9-45DF-A2BC-ABB5F88F40B0}" destId="{EC9A3E84-184D-4F3F-A49F-C73FC355FA7D}" srcOrd="0" destOrd="0" parTransId="{D2C8743A-D9B1-43A4-B633-2038E6897E90}" sibTransId="{379A16F3-82CF-4BDF-BB91-88F95271CC40}"/>
    <dgm:cxn modelId="{9D34B127-CFAB-4C4B-BC1A-5DB31024FDED}" type="presOf" srcId="{EB64851A-4DEC-4027-AE33-C9BEF90E049E}" destId="{6E84E4B6-1246-4464-8652-DF2065D3417E}" srcOrd="0" destOrd="0" presId="urn:microsoft.com/office/officeart/2005/8/layout/vList5"/>
    <dgm:cxn modelId="{9F9E66F6-97CA-44AA-8FF5-885201DF9A23}" type="presParOf" srcId="{466AE864-815D-4119-B867-115440744F53}" destId="{DA237B34-5A0F-4E80-9442-D67F5051AED2}" srcOrd="0" destOrd="0" presId="urn:microsoft.com/office/officeart/2005/8/layout/vList5"/>
    <dgm:cxn modelId="{FB008027-560B-49B7-BA32-1E273899E6CE}" type="presParOf" srcId="{DA237B34-5A0F-4E80-9442-D67F5051AED2}" destId="{915142FA-C290-4430-966B-D0E6125BD992}" srcOrd="0" destOrd="0" presId="urn:microsoft.com/office/officeart/2005/8/layout/vList5"/>
    <dgm:cxn modelId="{7C9C2D49-913D-444B-9319-FF76A32FA3BD}" type="presParOf" srcId="{DA237B34-5A0F-4E80-9442-D67F5051AED2}" destId="{AD651A29-19F2-4833-B707-FD523DFD3190}" srcOrd="1" destOrd="0" presId="urn:microsoft.com/office/officeart/2005/8/layout/vList5"/>
    <dgm:cxn modelId="{D4200681-FABC-4B6E-B9C0-199EA1B17E8D}" type="presParOf" srcId="{466AE864-815D-4119-B867-115440744F53}" destId="{AFE6B023-6E80-4F5E-B640-7BCDB1118C16}" srcOrd="1" destOrd="0" presId="urn:microsoft.com/office/officeart/2005/8/layout/vList5"/>
    <dgm:cxn modelId="{94885F61-D3C0-4FFE-A8C3-0A4857E134B9}" type="presParOf" srcId="{466AE864-815D-4119-B867-115440744F53}" destId="{2A3F9078-71F0-4D0E-A891-5A0856E60843}" srcOrd="2" destOrd="0" presId="urn:microsoft.com/office/officeart/2005/8/layout/vList5"/>
    <dgm:cxn modelId="{CD43B2D6-397A-492C-8145-2C088247C367}" type="presParOf" srcId="{2A3F9078-71F0-4D0E-A891-5A0856E60843}" destId="{6E84E4B6-1246-4464-8652-DF2065D3417E}" srcOrd="0" destOrd="0" presId="urn:microsoft.com/office/officeart/2005/8/layout/vList5"/>
    <dgm:cxn modelId="{1809F655-1EBB-4DAE-9C02-D69D2689EFF8}" type="presParOf" srcId="{2A3F9078-71F0-4D0E-A891-5A0856E60843}" destId="{D8731CC4-1B46-43AE-A6B4-38838F2F9BA6}" srcOrd="1" destOrd="0" presId="urn:microsoft.com/office/officeart/2005/8/layout/vList5"/>
    <dgm:cxn modelId="{044A3980-E09A-4198-BE9D-FCB6C6DEBFAC}" type="presParOf" srcId="{466AE864-815D-4119-B867-115440744F53}" destId="{D7C2E265-BFBD-4053-932C-E5F592B2C3DC}" srcOrd="3" destOrd="0" presId="urn:microsoft.com/office/officeart/2005/8/layout/vList5"/>
    <dgm:cxn modelId="{B140D347-E8F8-4A53-835F-3CDEBEF95997}" type="presParOf" srcId="{466AE864-815D-4119-B867-115440744F53}" destId="{CFC2E31A-5143-427F-BFF5-901403ABB6FF}" srcOrd="4" destOrd="0" presId="urn:microsoft.com/office/officeart/2005/8/layout/vList5"/>
    <dgm:cxn modelId="{4D6890B8-2DB3-45B7-BE89-CA8C2A13CB0A}" type="presParOf" srcId="{CFC2E31A-5143-427F-BFF5-901403ABB6FF}" destId="{7DCB378E-7518-4878-841B-DC55CA7F3A7B}" srcOrd="0" destOrd="0" presId="urn:microsoft.com/office/officeart/2005/8/layout/vList5"/>
    <dgm:cxn modelId="{812D72CF-FFFA-44F1-9830-C3A548F0C7B7}" type="presParOf" srcId="{CFC2E31A-5143-427F-BFF5-901403ABB6FF}" destId="{FE6C25D2-7D33-42CE-808B-20C735D15DA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41D099-1633-498D-9EE7-CD59D5130D8C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2E796318-53A7-408F-88A2-936F08B1E333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b="1" dirty="0" smtClean="0">
              <a:solidFill>
                <a:schemeClr val="tx1"/>
              </a:solidFill>
            </a:rPr>
            <a:t>31 March (Year 1):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dirty="0" smtClean="0">
              <a:solidFill>
                <a:schemeClr val="tx1"/>
              </a:solidFill>
            </a:rPr>
            <a:t>IA  requests over 25,000 USD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ZA" dirty="0" smtClean="0">
            <a:solidFill>
              <a:schemeClr val="tx1"/>
            </a:solidFill>
          </a:endParaRP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dirty="0" smtClean="0">
              <a:solidFill>
                <a:schemeClr val="tx1"/>
              </a:solidFill>
            </a:rPr>
            <a:t>Preparatory assistance</a:t>
          </a:r>
        </a:p>
      </dgm:t>
    </dgm:pt>
    <dgm:pt modelId="{C37DF8F8-6078-4246-ACD4-2ED594C41BD5}" type="parTrans" cxnId="{EAB4DA61-4F27-4E9E-9699-E9D24BBDF1BB}">
      <dgm:prSet/>
      <dgm:spPr/>
      <dgm:t>
        <a:bodyPr/>
        <a:lstStyle/>
        <a:p>
          <a:endParaRPr lang="en-ZA"/>
        </a:p>
      </dgm:t>
    </dgm:pt>
    <dgm:pt modelId="{BF5945FA-5B6D-4508-8812-00412B40BB13}" type="sibTrans" cxnId="{EAB4DA61-4F27-4E9E-9699-E9D24BBDF1BB}">
      <dgm:prSet/>
      <dgm:spPr/>
      <dgm:t>
        <a:bodyPr/>
        <a:lstStyle/>
        <a:p>
          <a:endParaRPr lang="en-ZA"/>
        </a:p>
      </dgm:t>
    </dgm:pt>
    <dgm:pt modelId="{7BEC40E9-C124-49CB-A674-78269BBDEA37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ZA" b="1" dirty="0" smtClean="0">
              <a:solidFill>
                <a:schemeClr val="tx1"/>
              </a:solidFill>
            </a:rPr>
            <a:t>Any time: </a:t>
          </a:r>
          <a:endParaRPr lang="en-ZA" b="0" dirty="0" smtClean="0">
            <a:solidFill>
              <a:schemeClr val="tx1"/>
            </a:solidFill>
          </a:endParaRPr>
        </a:p>
        <a:p>
          <a:r>
            <a:rPr lang="en-ZA" b="0" dirty="0" smtClean="0">
              <a:solidFill>
                <a:schemeClr val="tx1"/>
              </a:solidFill>
            </a:rPr>
            <a:t>Emergency IA requests</a:t>
          </a:r>
        </a:p>
        <a:p>
          <a:r>
            <a:rPr lang="en-ZA" b="0" dirty="0" smtClean="0">
              <a:solidFill>
                <a:schemeClr val="tx1"/>
              </a:solidFill>
            </a:rPr>
            <a:t>IA requests under 25,000 USD</a:t>
          </a:r>
          <a:endParaRPr lang="en-ZA" b="0" dirty="0">
            <a:solidFill>
              <a:schemeClr val="tx1"/>
            </a:solidFill>
          </a:endParaRPr>
        </a:p>
      </dgm:t>
    </dgm:pt>
    <dgm:pt modelId="{9D252019-5781-4D68-A0FA-2CBA2CE4DD3F}" type="parTrans" cxnId="{E751D771-5A97-4E64-AF3E-C6975394A1C9}">
      <dgm:prSet/>
      <dgm:spPr/>
      <dgm:t>
        <a:bodyPr/>
        <a:lstStyle/>
        <a:p>
          <a:endParaRPr lang="en-ZA"/>
        </a:p>
      </dgm:t>
    </dgm:pt>
    <dgm:pt modelId="{1A132F04-6A20-4B4D-AD1C-36A4537A7DBA}" type="sibTrans" cxnId="{E751D771-5A97-4E64-AF3E-C6975394A1C9}">
      <dgm:prSet/>
      <dgm:spPr/>
      <dgm:t>
        <a:bodyPr/>
        <a:lstStyle/>
        <a:p>
          <a:endParaRPr lang="en-ZA"/>
        </a:p>
      </dgm:t>
    </dgm:pt>
    <dgm:pt modelId="{86734FE9-1EA8-4082-A0ED-D525929EC91C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ZA" b="1" dirty="0" smtClean="0">
              <a:solidFill>
                <a:schemeClr val="tx1"/>
              </a:solidFill>
            </a:rPr>
            <a:t>Requests under 25,000 USD and any emergency and  preparatory assistance requests</a:t>
          </a:r>
        </a:p>
        <a:p>
          <a:r>
            <a:rPr lang="en-ZA" dirty="0" smtClean="0">
              <a:solidFill>
                <a:schemeClr val="tx1"/>
              </a:solidFill>
            </a:rPr>
            <a:t>evaluated by Bureau</a:t>
          </a:r>
          <a:endParaRPr lang="en-ZA" dirty="0">
            <a:solidFill>
              <a:schemeClr val="tx1"/>
            </a:solidFill>
          </a:endParaRPr>
        </a:p>
      </dgm:t>
    </dgm:pt>
    <dgm:pt modelId="{8D6FE73B-CE95-4375-AB6B-DA1D8170CFE6}" type="parTrans" cxnId="{14E6D1EA-DC1F-42F8-BA77-72CC559D0B25}">
      <dgm:prSet/>
      <dgm:spPr/>
      <dgm:t>
        <a:bodyPr/>
        <a:lstStyle/>
        <a:p>
          <a:endParaRPr lang="en-ZA"/>
        </a:p>
      </dgm:t>
    </dgm:pt>
    <dgm:pt modelId="{C98C9EE5-76C0-4522-98EF-0ED87E557442}" type="sibTrans" cxnId="{14E6D1EA-DC1F-42F8-BA77-72CC559D0B25}">
      <dgm:prSet/>
      <dgm:spPr/>
      <dgm:t>
        <a:bodyPr/>
        <a:lstStyle/>
        <a:p>
          <a:endParaRPr lang="en-ZA"/>
        </a:p>
      </dgm:t>
    </dgm:pt>
    <dgm:pt modelId="{321609E7-98CD-4D6A-9111-8943876A2583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ZA" b="1" dirty="0" smtClean="0">
              <a:solidFill>
                <a:schemeClr val="tx1"/>
              </a:solidFill>
            </a:rPr>
            <a:t>Requests over 25,000 USD </a:t>
          </a:r>
          <a:r>
            <a:rPr lang="en-ZA" b="0" dirty="0" smtClean="0">
              <a:solidFill>
                <a:schemeClr val="tx1"/>
              </a:solidFill>
            </a:rPr>
            <a:t>examined by Consultative Body</a:t>
          </a:r>
          <a:endParaRPr lang="en-ZA" b="0" dirty="0">
            <a:solidFill>
              <a:schemeClr val="tx1"/>
            </a:solidFill>
          </a:endParaRPr>
        </a:p>
      </dgm:t>
    </dgm:pt>
    <dgm:pt modelId="{F88745E6-29AD-4BB8-9270-7A3B22627C7F}" type="parTrans" cxnId="{8AFAA16B-5815-45F6-934E-A0C1107A384F}">
      <dgm:prSet/>
      <dgm:spPr/>
      <dgm:t>
        <a:bodyPr/>
        <a:lstStyle/>
        <a:p>
          <a:endParaRPr lang="en-ZA"/>
        </a:p>
      </dgm:t>
    </dgm:pt>
    <dgm:pt modelId="{EB74D3E3-122F-4FF4-93B1-F2C83502ACF5}" type="sibTrans" cxnId="{8AFAA16B-5815-45F6-934E-A0C1107A384F}">
      <dgm:prSet/>
      <dgm:spPr/>
      <dgm:t>
        <a:bodyPr/>
        <a:lstStyle/>
        <a:p>
          <a:endParaRPr lang="en-ZA"/>
        </a:p>
      </dgm:t>
    </dgm:pt>
    <dgm:pt modelId="{C6606B03-7DDD-46FB-A54F-1909C90CCC09}" type="pres">
      <dgm:prSet presAssocID="{B941D099-1633-498D-9EE7-CD59D5130D8C}" presName="CompostProcess" presStyleCnt="0">
        <dgm:presLayoutVars>
          <dgm:dir/>
          <dgm:resizeHandles val="exact"/>
        </dgm:presLayoutVars>
      </dgm:prSet>
      <dgm:spPr/>
    </dgm:pt>
    <dgm:pt modelId="{662911A4-71D6-4144-8C5C-A38BFC92E47D}" type="pres">
      <dgm:prSet presAssocID="{B941D099-1633-498D-9EE7-CD59D5130D8C}" presName="arrow" presStyleLbl="bgShp" presStyleIdx="0" presStyleCnt="1" custScaleX="67940"/>
      <dgm:spPr>
        <a:solidFill>
          <a:schemeClr val="bg2">
            <a:lumMod val="90000"/>
          </a:schemeClr>
        </a:solidFill>
      </dgm:spPr>
    </dgm:pt>
    <dgm:pt modelId="{93958B13-28E3-4F34-991F-8D543BA9B6ED}" type="pres">
      <dgm:prSet presAssocID="{B941D099-1633-498D-9EE7-CD59D5130D8C}" presName="linearProcess" presStyleCnt="0"/>
      <dgm:spPr/>
    </dgm:pt>
    <dgm:pt modelId="{B6D16306-B09C-420E-A24C-5FABF0230D2A}" type="pres">
      <dgm:prSet presAssocID="{2E796318-53A7-408F-88A2-936F08B1E333}" presName="textNode" presStyleLbl="node1" presStyleIdx="0" presStyleCnt="4" custScaleY="118075" custLinFactNeighborX="6285" custLinFactNeighborY="-7055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23EEEFE-4B01-4AFD-B18A-8902802AD8FA}" type="pres">
      <dgm:prSet presAssocID="{BF5945FA-5B6D-4508-8812-00412B40BB13}" presName="sibTrans" presStyleCnt="0"/>
      <dgm:spPr/>
    </dgm:pt>
    <dgm:pt modelId="{C07F7C3C-E931-4E8B-B8D8-BA7B7BC8E5AA}" type="pres">
      <dgm:prSet presAssocID="{7BEC40E9-C124-49CB-A674-78269BBDEA37}" presName="textNode" presStyleLbl="node1" presStyleIdx="1" presStyleCnt="4" custScaleY="131536" custLinFactX="-99686" custLinFactNeighborX="-100000" custLinFactNeighborY="6793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2E247B6-7989-41CA-AF58-D387A915379B}" type="pres">
      <dgm:prSet presAssocID="{1A132F04-6A20-4B4D-AD1C-36A4537A7DBA}" presName="sibTrans" presStyleCnt="0"/>
      <dgm:spPr/>
    </dgm:pt>
    <dgm:pt modelId="{04D6F2D0-9BB0-4BB4-B167-9B4C97C24BBA}" type="pres">
      <dgm:prSet presAssocID="{86734FE9-1EA8-4082-A0ED-D525929EC91C}" presName="textNode" presStyleLbl="node1" presStyleIdx="2" presStyleCnt="4" custScaleY="117733" custLinFactX="-55657" custLinFactNeighborX="-100000" custLinFactNeighborY="5648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D1B22D4-5864-4658-A5FD-879468D7A331}" type="pres">
      <dgm:prSet presAssocID="{C98C9EE5-76C0-4522-98EF-0ED87E557442}" presName="sibTrans" presStyleCnt="0"/>
      <dgm:spPr/>
    </dgm:pt>
    <dgm:pt modelId="{CD2A0C35-C48E-4583-B2D6-B14569739961}" type="pres">
      <dgm:prSet presAssocID="{321609E7-98CD-4D6A-9111-8943876A2583}" presName="textNode" presStyleLbl="node1" presStyleIdx="3" presStyleCnt="4" custLinFactX="-159292" custLinFactNeighborX="-200000" custLinFactNeighborY="-7504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C144918A-2A70-4A5B-AC2B-A02123C50822}" type="presOf" srcId="{7BEC40E9-C124-49CB-A674-78269BBDEA37}" destId="{C07F7C3C-E931-4E8B-B8D8-BA7B7BC8E5AA}" srcOrd="0" destOrd="0" presId="urn:microsoft.com/office/officeart/2005/8/layout/hProcess9"/>
    <dgm:cxn modelId="{18F3F401-A253-4228-8212-85A4D7AA2B44}" type="presOf" srcId="{2E796318-53A7-408F-88A2-936F08B1E333}" destId="{B6D16306-B09C-420E-A24C-5FABF0230D2A}" srcOrd="0" destOrd="0" presId="urn:microsoft.com/office/officeart/2005/8/layout/hProcess9"/>
    <dgm:cxn modelId="{89CE7D97-CBB2-4E1F-9D7B-38460F1BFC43}" type="presOf" srcId="{86734FE9-1EA8-4082-A0ED-D525929EC91C}" destId="{04D6F2D0-9BB0-4BB4-B167-9B4C97C24BBA}" srcOrd="0" destOrd="0" presId="urn:microsoft.com/office/officeart/2005/8/layout/hProcess9"/>
    <dgm:cxn modelId="{8AFAA16B-5815-45F6-934E-A0C1107A384F}" srcId="{B941D099-1633-498D-9EE7-CD59D5130D8C}" destId="{321609E7-98CD-4D6A-9111-8943876A2583}" srcOrd="3" destOrd="0" parTransId="{F88745E6-29AD-4BB8-9270-7A3B22627C7F}" sibTransId="{EB74D3E3-122F-4FF4-93B1-F2C83502ACF5}"/>
    <dgm:cxn modelId="{A4FC0E23-CD20-4B09-9B52-EB482A83BED9}" type="presOf" srcId="{321609E7-98CD-4D6A-9111-8943876A2583}" destId="{CD2A0C35-C48E-4583-B2D6-B14569739961}" srcOrd="0" destOrd="0" presId="urn:microsoft.com/office/officeart/2005/8/layout/hProcess9"/>
    <dgm:cxn modelId="{EAB4DA61-4F27-4E9E-9699-E9D24BBDF1BB}" srcId="{B941D099-1633-498D-9EE7-CD59D5130D8C}" destId="{2E796318-53A7-408F-88A2-936F08B1E333}" srcOrd="0" destOrd="0" parTransId="{C37DF8F8-6078-4246-ACD4-2ED594C41BD5}" sibTransId="{BF5945FA-5B6D-4508-8812-00412B40BB13}"/>
    <dgm:cxn modelId="{E751D771-5A97-4E64-AF3E-C6975394A1C9}" srcId="{B941D099-1633-498D-9EE7-CD59D5130D8C}" destId="{7BEC40E9-C124-49CB-A674-78269BBDEA37}" srcOrd="1" destOrd="0" parTransId="{9D252019-5781-4D68-A0FA-2CBA2CE4DD3F}" sibTransId="{1A132F04-6A20-4B4D-AD1C-36A4537A7DBA}"/>
    <dgm:cxn modelId="{035EEB2B-5509-40D1-BAF7-C743EAA5DD94}" type="presOf" srcId="{B941D099-1633-498D-9EE7-CD59D5130D8C}" destId="{C6606B03-7DDD-46FB-A54F-1909C90CCC09}" srcOrd="0" destOrd="0" presId="urn:microsoft.com/office/officeart/2005/8/layout/hProcess9"/>
    <dgm:cxn modelId="{14E6D1EA-DC1F-42F8-BA77-72CC559D0B25}" srcId="{B941D099-1633-498D-9EE7-CD59D5130D8C}" destId="{86734FE9-1EA8-4082-A0ED-D525929EC91C}" srcOrd="2" destOrd="0" parTransId="{8D6FE73B-CE95-4375-AB6B-DA1D8170CFE6}" sibTransId="{C98C9EE5-76C0-4522-98EF-0ED87E557442}"/>
    <dgm:cxn modelId="{4B47782B-C170-4C4F-B688-6B9194A37FAF}" type="presParOf" srcId="{C6606B03-7DDD-46FB-A54F-1909C90CCC09}" destId="{662911A4-71D6-4144-8C5C-A38BFC92E47D}" srcOrd="0" destOrd="0" presId="urn:microsoft.com/office/officeart/2005/8/layout/hProcess9"/>
    <dgm:cxn modelId="{8D1F871D-E390-4B29-AFCA-FF5D106686FF}" type="presParOf" srcId="{C6606B03-7DDD-46FB-A54F-1909C90CCC09}" destId="{93958B13-28E3-4F34-991F-8D543BA9B6ED}" srcOrd="1" destOrd="0" presId="urn:microsoft.com/office/officeart/2005/8/layout/hProcess9"/>
    <dgm:cxn modelId="{57716994-0774-4A5B-B531-5E068EC94931}" type="presParOf" srcId="{93958B13-28E3-4F34-991F-8D543BA9B6ED}" destId="{B6D16306-B09C-420E-A24C-5FABF0230D2A}" srcOrd="0" destOrd="0" presId="urn:microsoft.com/office/officeart/2005/8/layout/hProcess9"/>
    <dgm:cxn modelId="{F557ABD9-AC3E-4A43-9D03-F92463E4CCED}" type="presParOf" srcId="{93958B13-28E3-4F34-991F-8D543BA9B6ED}" destId="{323EEEFE-4B01-4AFD-B18A-8902802AD8FA}" srcOrd="1" destOrd="0" presId="urn:microsoft.com/office/officeart/2005/8/layout/hProcess9"/>
    <dgm:cxn modelId="{5C7CC26E-40A8-4370-BAA1-08618292EEC3}" type="presParOf" srcId="{93958B13-28E3-4F34-991F-8D543BA9B6ED}" destId="{C07F7C3C-E931-4E8B-B8D8-BA7B7BC8E5AA}" srcOrd="2" destOrd="0" presId="urn:microsoft.com/office/officeart/2005/8/layout/hProcess9"/>
    <dgm:cxn modelId="{18510FE4-69D0-460C-9816-EFB8693A81E0}" type="presParOf" srcId="{93958B13-28E3-4F34-991F-8D543BA9B6ED}" destId="{52E247B6-7989-41CA-AF58-D387A915379B}" srcOrd="3" destOrd="0" presId="urn:microsoft.com/office/officeart/2005/8/layout/hProcess9"/>
    <dgm:cxn modelId="{9C350A64-DEEC-470F-AD9F-3B195AA857CE}" type="presParOf" srcId="{93958B13-28E3-4F34-991F-8D543BA9B6ED}" destId="{04D6F2D0-9BB0-4BB4-B167-9B4C97C24BBA}" srcOrd="4" destOrd="0" presId="urn:microsoft.com/office/officeart/2005/8/layout/hProcess9"/>
    <dgm:cxn modelId="{3A3AFBCF-A597-4055-B583-FD8DAE44262D}" type="presParOf" srcId="{93958B13-28E3-4F34-991F-8D543BA9B6ED}" destId="{DD1B22D4-5864-4658-A5FD-879468D7A331}" srcOrd="5" destOrd="0" presId="urn:microsoft.com/office/officeart/2005/8/layout/hProcess9"/>
    <dgm:cxn modelId="{9D5D3F5F-4E3D-4ADF-B308-5ACBDCC5CF9E}" type="presParOf" srcId="{93958B13-28E3-4F34-991F-8D543BA9B6ED}" destId="{CD2A0C35-C48E-4583-B2D6-B14569739961}" srcOrd="6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F19FA6-B1C4-4592-BBA6-681C4FC87807}">
      <dsp:nvSpPr>
        <dsp:cNvPr id="0" name=""/>
        <dsp:cNvSpPr/>
      </dsp:nvSpPr>
      <dsp:spPr>
        <a:xfrm>
          <a:off x="1612979" y="711619"/>
          <a:ext cx="2419468" cy="51251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300" kern="1200" dirty="0" smtClean="0"/>
            <a:t>RL nomination</a:t>
          </a:r>
          <a:endParaRPr lang="en-ZA" sz="2300" kern="1200" dirty="0"/>
        </a:p>
      </dsp:txBody>
      <dsp:txXfrm>
        <a:off x="1612979" y="711619"/>
        <a:ext cx="2419468" cy="512519"/>
      </dsp:txXfrm>
    </dsp:sp>
    <dsp:sp modelId="{F016766E-D8AE-4B5C-9471-BB81A9CB36E5}">
      <dsp:nvSpPr>
        <dsp:cNvPr id="0" name=""/>
        <dsp:cNvSpPr/>
      </dsp:nvSpPr>
      <dsp:spPr>
        <a:xfrm>
          <a:off x="0" y="496"/>
          <a:ext cx="1612979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700" kern="1200" dirty="0" smtClean="0"/>
            <a:t>Viability not impaired</a:t>
          </a:r>
          <a:endParaRPr lang="en-ZA" sz="2700" kern="1200" dirty="0"/>
        </a:p>
      </dsp:txBody>
      <dsp:txXfrm>
        <a:off x="0" y="496"/>
        <a:ext cx="1612979" cy="1934765"/>
      </dsp:txXfrm>
    </dsp:sp>
    <dsp:sp modelId="{9E3C12EC-A043-40CC-81CF-E35555A9A078}">
      <dsp:nvSpPr>
        <dsp:cNvPr id="0" name=""/>
        <dsp:cNvSpPr/>
      </dsp:nvSpPr>
      <dsp:spPr>
        <a:xfrm>
          <a:off x="1612979" y="2735858"/>
          <a:ext cx="2419468" cy="7205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300" kern="1200" dirty="0" smtClean="0"/>
            <a:t>USL nomination</a:t>
          </a:r>
          <a:endParaRPr lang="en-ZA" sz="2300" kern="1200" dirty="0"/>
        </a:p>
      </dsp:txBody>
      <dsp:txXfrm>
        <a:off x="1612979" y="2735858"/>
        <a:ext cx="2419468" cy="720526"/>
      </dsp:txXfrm>
    </dsp:sp>
    <dsp:sp modelId="{8EC71BF7-90D1-40B8-87FB-17FFCB125D6A}">
      <dsp:nvSpPr>
        <dsp:cNvPr id="0" name=""/>
        <dsp:cNvSpPr/>
      </dsp:nvSpPr>
      <dsp:spPr>
        <a:xfrm>
          <a:off x="0" y="2128738"/>
          <a:ext cx="1612979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700" kern="1200" dirty="0" smtClean="0"/>
            <a:t>Viability impaired</a:t>
          </a:r>
          <a:endParaRPr lang="en-ZA" sz="2700" kern="1200" dirty="0"/>
        </a:p>
      </dsp:txBody>
      <dsp:txXfrm>
        <a:off x="0" y="2128738"/>
        <a:ext cx="1612979" cy="193476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D3A7AA-1173-464B-BE76-9F85167DC3B0}">
      <dsp:nvSpPr>
        <dsp:cNvPr id="0" name=""/>
        <dsp:cNvSpPr/>
      </dsp:nvSpPr>
      <dsp:spPr>
        <a:xfrm rot="5400000">
          <a:off x="4713034" y="-1529550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marL="285750" lvl="1" indent="-285750" algn="l" defTabSz="2222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000" kern="1200" dirty="0" smtClean="0"/>
            <a:t>Representative List Nominations</a:t>
          </a:r>
          <a:endParaRPr lang="en-GB" sz="5000" kern="1200" dirty="0"/>
        </a:p>
      </dsp:txBody>
      <dsp:txXfrm rot="5400000">
        <a:off x="4713034" y="-1529550"/>
        <a:ext cx="1766186" cy="5266944"/>
      </dsp:txXfrm>
    </dsp:sp>
    <dsp:sp modelId="{7B6ADE5C-B1DF-4CF9-AC12-F90B3B567D86}">
      <dsp:nvSpPr>
        <dsp:cNvPr id="0" name=""/>
        <dsp:cNvSpPr/>
      </dsp:nvSpPr>
      <dsp:spPr>
        <a:xfrm>
          <a:off x="0" y="55"/>
          <a:ext cx="2962656" cy="220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Subsidiary Body</a:t>
          </a:r>
          <a:endParaRPr lang="en-GB" sz="3700" kern="1200" dirty="0"/>
        </a:p>
      </dsp:txBody>
      <dsp:txXfrm>
        <a:off x="0" y="55"/>
        <a:ext cx="2962656" cy="2207732"/>
      </dsp:txXfrm>
    </dsp:sp>
    <dsp:sp modelId="{1785C3C3-81D9-44A1-B052-E8845A3A6F3D}">
      <dsp:nvSpPr>
        <dsp:cNvPr id="0" name=""/>
        <dsp:cNvSpPr/>
      </dsp:nvSpPr>
      <dsp:spPr>
        <a:xfrm rot="5400000">
          <a:off x="4713034" y="788569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marL="285750" lvl="1" indent="-285750" algn="l" defTabSz="2222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000" kern="1200" dirty="0" smtClean="0"/>
            <a:t>USL &amp; Article 18 Nominations</a:t>
          </a:r>
          <a:endParaRPr lang="en-GB" sz="5000" kern="1200" dirty="0"/>
        </a:p>
      </dsp:txBody>
      <dsp:txXfrm rot="5400000">
        <a:off x="4713034" y="788569"/>
        <a:ext cx="1766186" cy="5266944"/>
      </dsp:txXfrm>
    </dsp:sp>
    <dsp:sp modelId="{4677E448-6854-4C11-A138-FD020FC965EF}">
      <dsp:nvSpPr>
        <dsp:cNvPr id="0" name=""/>
        <dsp:cNvSpPr/>
      </dsp:nvSpPr>
      <dsp:spPr>
        <a:xfrm>
          <a:off x="0" y="2318174"/>
          <a:ext cx="2962656" cy="220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Consultative Body</a:t>
          </a:r>
          <a:endParaRPr lang="en-GB" sz="3700" kern="1200" dirty="0"/>
        </a:p>
      </dsp:txBody>
      <dsp:txXfrm>
        <a:off x="0" y="2318174"/>
        <a:ext cx="2962656" cy="220773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2911A4-71D6-4144-8C5C-A38BFC92E47D}">
      <dsp:nvSpPr>
        <dsp:cNvPr id="0" name=""/>
        <dsp:cNvSpPr/>
      </dsp:nvSpPr>
      <dsp:spPr>
        <a:xfrm>
          <a:off x="617219" y="0"/>
          <a:ext cx="6995160" cy="3962399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D16306-B09C-420E-A24C-5FABF0230D2A}">
      <dsp:nvSpPr>
        <dsp:cNvPr id="0" name=""/>
        <dsp:cNvSpPr/>
      </dsp:nvSpPr>
      <dsp:spPr>
        <a:xfrm>
          <a:off x="4118" y="1188719"/>
          <a:ext cx="1981051" cy="1584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1" kern="1200" dirty="0" smtClean="0"/>
            <a:t>31 March: </a:t>
          </a:r>
          <a:r>
            <a:rPr lang="en-ZA" sz="1800" kern="1200" dirty="0" smtClean="0"/>
            <a:t>Nominations submitted by the States Parties</a:t>
          </a:r>
          <a:endParaRPr lang="en-ZA" sz="1800" kern="1200" dirty="0"/>
        </a:p>
      </dsp:txBody>
      <dsp:txXfrm>
        <a:off x="4118" y="1188719"/>
        <a:ext cx="1981051" cy="1584960"/>
      </dsp:txXfrm>
    </dsp:sp>
    <dsp:sp modelId="{C07F7C3C-E931-4E8B-B8D8-BA7B7BC8E5AA}">
      <dsp:nvSpPr>
        <dsp:cNvPr id="0" name=""/>
        <dsp:cNvSpPr/>
      </dsp:nvSpPr>
      <dsp:spPr>
        <a:xfrm>
          <a:off x="2084222" y="1188719"/>
          <a:ext cx="1981051" cy="1584960"/>
        </a:xfrm>
        <a:prstGeom prst="roundRect">
          <a:avLst/>
        </a:prstGeom>
        <a:solidFill>
          <a:schemeClr val="accent5">
            <a:hueOff val="-4673099"/>
            <a:satOff val="6871"/>
            <a:lumOff val="58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1" kern="1200" dirty="0" smtClean="0"/>
            <a:t>June to Sept</a:t>
          </a:r>
          <a:r>
            <a:rPr lang="en-ZA" sz="1800" kern="1200" dirty="0" smtClean="0"/>
            <a:t>: Nomination files assessed  by the Secretariat and completed</a:t>
          </a:r>
          <a:endParaRPr lang="en-ZA" sz="1800" kern="1200" dirty="0"/>
        </a:p>
      </dsp:txBody>
      <dsp:txXfrm>
        <a:off x="2084222" y="1188719"/>
        <a:ext cx="1981051" cy="1584960"/>
      </dsp:txXfrm>
    </dsp:sp>
    <dsp:sp modelId="{04D6F2D0-9BB0-4BB4-B167-9B4C97C24BBA}">
      <dsp:nvSpPr>
        <dsp:cNvPr id="0" name=""/>
        <dsp:cNvSpPr/>
      </dsp:nvSpPr>
      <dsp:spPr>
        <a:xfrm>
          <a:off x="4164326" y="1188719"/>
          <a:ext cx="1981051" cy="1584960"/>
        </a:xfrm>
        <a:prstGeom prst="roundRect">
          <a:avLst/>
        </a:prstGeom>
        <a:solidFill>
          <a:schemeClr val="accent5">
            <a:hueOff val="-9346198"/>
            <a:satOff val="13742"/>
            <a:lumOff val="117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1" kern="1200" dirty="0" smtClean="0"/>
            <a:t>Dec-May</a:t>
          </a:r>
          <a:r>
            <a:rPr lang="en-ZA" sz="1800" kern="1200" dirty="0" smtClean="0"/>
            <a:t>: </a:t>
          </a:r>
          <a:br>
            <a:rPr lang="en-ZA" sz="1800" kern="1200" dirty="0" smtClean="0"/>
          </a:br>
          <a:r>
            <a:rPr lang="en-ZA" sz="1800" kern="1200" dirty="0" smtClean="0"/>
            <a:t>Nomination files examined by the special </a:t>
          </a:r>
          <a:r>
            <a:rPr lang="en-ZA" sz="1800" kern="1200" dirty="0" smtClean="0">
              <a:solidFill>
                <a:schemeClr val="bg1"/>
              </a:solidFill>
            </a:rPr>
            <a:t>Bodies</a:t>
          </a:r>
          <a:endParaRPr lang="en-ZA" sz="1800" kern="1200" dirty="0">
            <a:solidFill>
              <a:schemeClr val="bg1"/>
            </a:solidFill>
          </a:endParaRPr>
        </a:p>
      </dsp:txBody>
      <dsp:txXfrm>
        <a:off x="4164326" y="1188719"/>
        <a:ext cx="1981051" cy="1584960"/>
      </dsp:txXfrm>
    </dsp:sp>
    <dsp:sp modelId="{CD2A0C35-C48E-4583-B2D6-B14569739961}">
      <dsp:nvSpPr>
        <dsp:cNvPr id="0" name=""/>
        <dsp:cNvSpPr/>
      </dsp:nvSpPr>
      <dsp:spPr>
        <a:xfrm>
          <a:off x="6244430" y="1188719"/>
          <a:ext cx="1981051" cy="1584960"/>
        </a:xfrm>
        <a:prstGeom prst="roundRect">
          <a:avLst/>
        </a:prstGeom>
        <a:solidFill>
          <a:schemeClr val="accent5">
            <a:hueOff val="-14019296"/>
            <a:satOff val="20613"/>
            <a:lumOff val="17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1" kern="1200" dirty="0" smtClean="0"/>
            <a:t>Sept-Nov</a:t>
          </a:r>
          <a:r>
            <a:rPr lang="en-ZA" sz="1800" kern="1200" dirty="0" smtClean="0"/>
            <a:t>: </a:t>
          </a:r>
          <a:br>
            <a:rPr lang="en-ZA" sz="1800" kern="1200" dirty="0" smtClean="0"/>
          </a:br>
          <a:r>
            <a:rPr lang="en-ZA" sz="1800" kern="1200" dirty="0" smtClean="0"/>
            <a:t>Nomination files evaluated and inscribed by Committee</a:t>
          </a:r>
          <a:endParaRPr lang="en-ZA" sz="1800" kern="1200" dirty="0"/>
        </a:p>
      </dsp:txBody>
      <dsp:txXfrm>
        <a:off x="6244430" y="1188719"/>
        <a:ext cx="1981051" cy="15849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651A29-19F2-4833-B707-FD523DFD3190}">
      <dsp:nvSpPr>
        <dsp:cNvPr id="0" name=""/>
        <dsp:cNvSpPr/>
      </dsp:nvSpPr>
      <dsp:spPr>
        <a:xfrm rot="5400000">
          <a:off x="4811060" y="-1933011"/>
          <a:ext cx="1214641" cy="509965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/>
            <a:t>Projects for safeguarding ICH </a:t>
          </a:r>
          <a:endParaRPr lang="en-ZA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smtClean="0"/>
            <a:t>under US$ 25,000</a:t>
          </a:r>
          <a:endParaRPr lang="en-ZA" sz="1600" kern="1200" dirty="0" smtClean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smtClean="0"/>
            <a:t>over US$ 25,000</a:t>
          </a:r>
          <a:endParaRPr lang="en-ZA" sz="1600" kern="1200" dirty="0" smtClean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emergency assistance</a:t>
          </a:r>
          <a:endParaRPr lang="en-ZA" sz="1600" kern="1200" dirty="0"/>
        </a:p>
      </dsp:txBody>
      <dsp:txXfrm rot="5400000">
        <a:off x="4811060" y="-1933011"/>
        <a:ext cx="1214641" cy="5099653"/>
      </dsp:txXfrm>
    </dsp:sp>
    <dsp:sp modelId="{915142FA-C290-4430-966B-D0E6125BD992}">
      <dsp:nvSpPr>
        <dsp:cNvPr id="0" name=""/>
        <dsp:cNvSpPr/>
      </dsp:nvSpPr>
      <dsp:spPr>
        <a:xfrm>
          <a:off x="0" y="1863"/>
          <a:ext cx="2868554" cy="12299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800" kern="1200" dirty="0" smtClean="0"/>
            <a:t>Form ICH 04</a:t>
          </a:r>
          <a:endParaRPr lang="en-ZA" sz="3800" kern="1200" dirty="0"/>
        </a:p>
      </dsp:txBody>
      <dsp:txXfrm>
        <a:off x="0" y="1863"/>
        <a:ext cx="2868554" cy="1229902"/>
      </dsp:txXfrm>
    </dsp:sp>
    <dsp:sp modelId="{D8731CC4-1B46-43AE-A6B4-38838F2F9BA6}">
      <dsp:nvSpPr>
        <dsp:cNvPr id="0" name=""/>
        <dsp:cNvSpPr/>
      </dsp:nvSpPr>
      <dsp:spPr>
        <a:xfrm rot="5400000">
          <a:off x="4926420" y="-641614"/>
          <a:ext cx="983921" cy="509965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/>
            <a:t>USL  - preparatory assistance</a:t>
          </a:r>
          <a:endParaRPr lang="en-ZA" sz="1600" kern="1200" dirty="0"/>
        </a:p>
      </dsp:txBody>
      <dsp:txXfrm rot="5400000">
        <a:off x="4926420" y="-641614"/>
        <a:ext cx="983921" cy="5099653"/>
      </dsp:txXfrm>
    </dsp:sp>
    <dsp:sp modelId="{6E84E4B6-1246-4464-8652-DF2065D3417E}">
      <dsp:nvSpPr>
        <dsp:cNvPr id="0" name=""/>
        <dsp:cNvSpPr/>
      </dsp:nvSpPr>
      <dsp:spPr>
        <a:xfrm>
          <a:off x="0" y="1293260"/>
          <a:ext cx="2868554" cy="12299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800" kern="1200" dirty="0" smtClean="0"/>
            <a:t>Form ICH 05</a:t>
          </a:r>
          <a:endParaRPr lang="en-ZA" sz="3800" kern="1200" dirty="0"/>
        </a:p>
      </dsp:txBody>
      <dsp:txXfrm>
        <a:off x="0" y="1293260"/>
        <a:ext cx="2868554" cy="1229902"/>
      </dsp:txXfrm>
    </dsp:sp>
    <dsp:sp modelId="{FE6C25D2-7D33-42CE-808B-20C735D15DA2}">
      <dsp:nvSpPr>
        <dsp:cNvPr id="0" name=""/>
        <dsp:cNvSpPr/>
      </dsp:nvSpPr>
      <dsp:spPr>
        <a:xfrm rot="5400000">
          <a:off x="4926420" y="649782"/>
          <a:ext cx="983921" cy="509965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ZA" sz="1600" kern="1200" dirty="0" smtClean="0"/>
            <a:t> Register - preparatory assistance </a:t>
          </a:r>
        </a:p>
      </dsp:txBody>
      <dsp:txXfrm rot="5400000">
        <a:off x="4926420" y="649782"/>
        <a:ext cx="983921" cy="5099653"/>
      </dsp:txXfrm>
    </dsp:sp>
    <dsp:sp modelId="{7DCB378E-7518-4878-841B-DC55CA7F3A7B}">
      <dsp:nvSpPr>
        <dsp:cNvPr id="0" name=""/>
        <dsp:cNvSpPr/>
      </dsp:nvSpPr>
      <dsp:spPr>
        <a:xfrm>
          <a:off x="0" y="2584658"/>
          <a:ext cx="2868554" cy="12299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800" kern="1200" dirty="0" smtClean="0"/>
            <a:t>Form ICH 06</a:t>
          </a:r>
          <a:endParaRPr lang="en-ZA" sz="3800" kern="1200" dirty="0"/>
        </a:p>
      </dsp:txBody>
      <dsp:txXfrm>
        <a:off x="0" y="2584658"/>
        <a:ext cx="2868554" cy="122990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2911A4-71D6-4144-8C5C-A38BFC92E47D}">
      <dsp:nvSpPr>
        <dsp:cNvPr id="0" name=""/>
        <dsp:cNvSpPr/>
      </dsp:nvSpPr>
      <dsp:spPr>
        <a:xfrm>
          <a:off x="1738544" y="0"/>
          <a:ext cx="4752511" cy="3962399"/>
        </a:xfrm>
        <a:prstGeom prst="rightArrow">
          <a:avLst/>
        </a:prstGeom>
        <a:solidFill>
          <a:schemeClr val="bg2">
            <a:lumMod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D16306-B09C-420E-A24C-5FABF0230D2A}">
      <dsp:nvSpPr>
        <dsp:cNvPr id="0" name=""/>
        <dsp:cNvSpPr/>
      </dsp:nvSpPr>
      <dsp:spPr>
        <a:xfrm>
          <a:off x="10344" y="0"/>
          <a:ext cx="1981051" cy="1871441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31 March (Year 1):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1400" kern="1200" dirty="0" smtClean="0">
              <a:solidFill>
                <a:schemeClr val="tx1"/>
              </a:solidFill>
            </a:rPr>
            <a:t>IA  requests over 25,000 USD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ZA" sz="140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>
              <a:solidFill>
                <a:schemeClr val="tx1"/>
              </a:solidFill>
            </a:rPr>
            <a:t>Preparatory assistance</a:t>
          </a:r>
        </a:p>
      </dsp:txBody>
      <dsp:txXfrm>
        <a:off x="10344" y="0"/>
        <a:ext cx="1981051" cy="1871441"/>
      </dsp:txXfrm>
    </dsp:sp>
    <dsp:sp modelId="{C07F7C3C-E931-4E8B-B8D8-BA7B7BC8E5AA}">
      <dsp:nvSpPr>
        <dsp:cNvPr id="0" name=""/>
        <dsp:cNvSpPr/>
      </dsp:nvSpPr>
      <dsp:spPr>
        <a:xfrm>
          <a:off x="10339" y="1877607"/>
          <a:ext cx="1981051" cy="2084792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Any time: </a:t>
          </a:r>
          <a:endParaRPr lang="en-ZA" sz="1400" b="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0" kern="1200" dirty="0" smtClean="0">
              <a:solidFill>
                <a:schemeClr val="tx1"/>
              </a:solidFill>
            </a:rPr>
            <a:t>Emergency IA requests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0" kern="1200" dirty="0" smtClean="0">
              <a:solidFill>
                <a:schemeClr val="tx1"/>
              </a:solidFill>
            </a:rPr>
            <a:t>IA requests under 25,000 USD</a:t>
          </a:r>
          <a:endParaRPr lang="en-ZA" sz="1400" b="0" kern="1200" dirty="0">
            <a:solidFill>
              <a:schemeClr val="tx1"/>
            </a:solidFill>
          </a:endParaRPr>
        </a:p>
      </dsp:txBody>
      <dsp:txXfrm>
        <a:off x="10339" y="1877607"/>
        <a:ext cx="1981051" cy="2084792"/>
      </dsp:txXfrm>
    </dsp:sp>
    <dsp:sp modelId="{04D6F2D0-9BB0-4BB4-B167-9B4C97C24BBA}">
      <dsp:nvSpPr>
        <dsp:cNvPr id="0" name=""/>
        <dsp:cNvSpPr/>
      </dsp:nvSpPr>
      <dsp:spPr>
        <a:xfrm>
          <a:off x="2962680" y="1943470"/>
          <a:ext cx="1981051" cy="186602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Requests under 25,000 USD and any emergency and  preparatory assistance requests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>
              <a:solidFill>
                <a:schemeClr val="tx1"/>
              </a:solidFill>
            </a:rPr>
            <a:t>evaluated by Bureau</a:t>
          </a:r>
          <a:endParaRPr lang="en-ZA" sz="1400" kern="1200" dirty="0">
            <a:solidFill>
              <a:schemeClr val="tx1"/>
            </a:solidFill>
          </a:endParaRPr>
        </a:p>
      </dsp:txBody>
      <dsp:txXfrm>
        <a:off x="2962680" y="1943470"/>
        <a:ext cx="1981051" cy="1866020"/>
      </dsp:txXfrm>
    </dsp:sp>
    <dsp:sp modelId="{CD2A0C35-C48E-4583-B2D6-B14569739961}">
      <dsp:nvSpPr>
        <dsp:cNvPr id="0" name=""/>
        <dsp:cNvSpPr/>
      </dsp:nvSpPr>
      <dsp:spPr>
        <a:xfrm>
          <a:off x="2890668" y="0"/>
          <a:ext cx="1981051" cy="158496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Requests over 25,000 USD </a:t>
          </a:r>
          <a:r>
            <a:rPr lang="en-ZA" sz="1400" b="0" kern="1200" dirty="0" smtClean="0">
              <a:solidFill>
                <a:schemeClr val="tx1"/>
              </a:solidFill>
            </a:rPr>
            <a:t>examined by Consultative Body</a:t>
          </a:r>
          <a:endParaRPr lang="en-ZA" sz="1400" b="0" kern="1200" dirty="0">
            <a:solidFill>
              <a:schemeClr val="tx1"/>
            </a:solidFill>
          </a:endParaRPr>
        </a:p>
      </dsp:txBody>
      <dsp:txXfrm>
        <a:off x="2890668" y="0"/>
        <a:ext cx="1981051" cy="1584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1C4A-A4C4-4629-985A-E01414F2FFFF}" type="datetimeFigureOut">
              <a:rPr lang="fr-FR" smtClean="0"/>
              <a:pPr/>
              <a:t>16/05/2011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D67D6-164D-4DD3-9B98-4285D10F2900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344FD4B-EA8F-4C03-88B5-8CC3199E7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1371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4ED0A6-C2BF-4574-803C-EC0283ABA0B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9CF823-93C1-4BF3-AD06-35C88C9E31B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11E8F6-D23C-4DF2-A34A-2CE648CA31F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49CB37-5E69-4EEE-9C35-143F41901BD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A50105-3346-4409-8799-5B0BD92A0F3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 smtClean="0"/>
              <a:t>I do not remember</a:t>
            </a:r>
            <a:r>
              <a:rPr lang="en-GB" baseline="0" dirty="0" smtClean="0"/>
              <a:t> whether in the past we discussed having in the four coloured field “by X” – we did add that in the French translation in Libreville</a:t>
            </a:r>
            <a:endParaRPr lang="en-GB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0F0C87-74AA-4E82-B5BB-B6AD26AC4D2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0F0C87-74AA-4E82-B5BB-B6AD26AC4D2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0F0C87-74AA-4E82-B5BB-B6AD26AC4D2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0F0C87-74AA-4E82-B5BB-B6AD26AC4D2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0F0C87-74AA-4E82-B5BB-B6AD26AC4D2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0F0C87-74AA-4E82-B5BB-B6AD26AC4D2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0F0C87-74AA-4E82-B5BB-B6AD26AC4D2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0F0C87-74AA-4E82-B5BB-B6AD26AC4D28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4FD4B-EA8F-4C03-88B5-8CC3199E7BE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0F0C87-74AA-4E82-B5BB-B6AD26AC4D2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A50105-3346-4409-8799-5B0BD92A0F3E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0F0C87-74AA-4E82-B5BB-B6AD26AC4D28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0F0C87-74AA-4E82-B5BB-B6AD26AC4D28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53B0E5-2050-45F4-A5D8-3F5F5170F8E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49CB37-5E69-4EEE-9C35-143F41901B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53B0E5-2050-45F4-A5D8-3F5F5170F8E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53B0E5-2050-45F4-A5D8-3F5F5170F8E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2C5B5C-52F7-41CA-938A-83FAECA0861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2C5B5C-52F7-41CA-938A-83FAECA0861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49CB37-5E69-4EEE-9C35-143F41901BD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71FD9-1F57-4866-A132-34D1F9D013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1A35A-E60F-48AF-BDED-0444285A96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07B72D-DE52-4C38-95CE-5210C14481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1754B-C724-4E62-8D21-3408491AD5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5704B5-944E-473E-9304-9D2D308F1A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4DFAD4-ADB7-4B95-BF65-B9B639AAB9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5F638-128D-4155-B7F7-9F26A7C7C2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E5EA6D-5548-4D48-8D73-8DB691D55F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0901F-2FD5-48A7-8449-3A6D8F30E8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B4F2C-37DD-4E55-9242-A1A4E6F4E9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845912-98A3-40A1-8918-469606E4AC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C4CB14-EE1C-4749-A785-53B5849F55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85750" y="4365625"/>
            <a:ext cx="86074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/>
              <a:t/>
            </a:r>
            <a:br>
              <a:rPr lang="en-US" sz="2800" b="1"/>
            </a:br>
            <a:r>
              <a:rPr lang="en-US" sz="2800" b="1"/>
              <a:t>UNESCO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/>
              <a:t>Intangible Cultural Heritage Section</a:t>
            </a: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706438"/>
            <a:ext cx="3214687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29058" y="857232"/>
            <a:ext cx="435771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 smtClean="0"/>
              <a:t>Implementing the Convention at the International Level</a:t>
            </a:r>
          </a:p>
          <a:p>
            <a:endParaRPr lang="en-ZA" sz="3200" b="1" dirty="0" smtClean="0"/>
          </a:p>
          <a:p>
            <a:r>
              <a:rPr lang="en-ZA" sz="2400" b="1" smtClean="0"/>
              <a:t>IMP 5.12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 bwMode="auto">
          <a:xfrm>
            <a:off x="3779912" y="476672"/>
            <a:ext cx="4906888" cy="1219200"/>
          </a:xfrm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algn="r"/>
            <a:r>
              <a:rPr lang="fr-FR" sz="4000" b="1" dirty="0" err="1" smtClean="0">
                <a:ln>
                  <a:noFill/>
                </a:ln>
                <a:effectLst/>
              </a:rPr>
              <a:t>Criteria</a:t>
            </a:r>
            <a:r>
              <a:rPr lang="fr-FR" sz="4000" b="1" dirty="0" smtClean="0">
                <a:ln>
                  <a:noFill/>
                </a:ln>
                <a:effectLst/>
              </a:rPr>
              <a:t> </a:t>
            </a:r>
            <a:r>
              <a:rPr lang="fr-FR" sz="4000" b="1" dirty="0" err="1" smtClean="0">
                <a:ln>
                  <a:noFill/>
                </a:ln>
                <a:effectLst/>
              </a:rPr>
              <a:t>common</a:t>
            </a:r>
            <a:r>
              <a:rPr lang="fr-FR" sz="4000" b="1" dirty="0" smtClean="0">
                <a:ln>
                  <a:noFill/>
                </a:ln>
                <a:effectLst/>
              </a:rPr>
              <a:t> to </a:t>
            </a:r>
            <a:r>
              <a:rPr lang="fr-FR" sz="4000" b="1" dirty="0" err="1" smtClean="0">
                <a:ln>
                  <a:noFill/>
                </a:ln>
                <a:effectLst/>
              </a:rPr>
              <a:t>both</a:t>
            </a:r>
            <a:r>
              <a:rPr lang="fr-FR" sz="4000" b="1" dirty="0" smtClean="0">
                <a:ln>
                  <a:noFill/>
                </a:ln>
                <a:effectLst/>
              </a:rPr>
              <a:t> </a:t>
            </a:r>
            <a:r>
              <a:rPr lang="fr-FR" sz="4000" b="1" dirty="0" err="1" smtClean="0">
                <a:ln>
                  <a:noFill/>
                </a:ln>
                <a:effectLst/>
              </a:rPr>
              <a:t>Lists</a:t>
            </a:r>
            <a:endParaRPr lang="en-GB" sz="4000" b="1" dirty="0" smtClean="0">
              <a:ln>
                <a:noFill/>
              </a:ln>
              <a:effectLst/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923928" y="1844824"/>
            <a:ext cx="475252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68000" indent="-468000" eaLnBrk="0" hangingPunct="0">
              <a:spcBef>
                <a:spcPct val="50000"/>
              </a:spcBef>
              <a:buClr>
                <a:schemeClr val="accent2"/>
              </a:buClr>
              <a:buSzPct val="85000"/>
              <a:buFont typeface="Arial" pitchFamily="34" charset="0"/>
              <a:buNone/>
            </a:pPr>
            <a:r>
              <a:rPr lang="en-US" sz="2800" b="1" dirty="0" smtClean="0">
                <a:latin typeface="+mn-lt"/>
              </a:rPr>
              <a:t>U1 </a:t>
            </a:r>
            <a:r>
              <a:rPr lang="en-US" sz="2800" b="1" dirty="0">
                <a:latin typeface="+mn-lt"/>
              </a:rPr>
              <a:t>and R1 </a:t>
            </a:r>
            <a:r>
              <a:rPr lang="en-US" sz="2800" dirty="0" smtClean="0">
                <a:latin typeface="+mn-lt"/>
              </a:rPr>
              <a:t>Element complies </a:t>
            </a:r>
            <a:r>
              <a:rPr lang="en-US" sz="2800" dirty="0">
                <a:latin typeface="+mn-lt"/>
              </a:rPr>
              <a:t>with Convention’s definition of ICH;</a:t>
            </a:r>
          </a:p>
          <a:p>
            <a:pPr marL="468000" indent="-468000" eaLnBrk="0" hangingPunct="0">
              <a:spcBef>
                <a:spcPct val="50000"/>
              </a:spcBef>
              <a:buClr>
                <a:schemeClr val="accent2"/>
              </a:buClr>
              <a:buSzPct val="85000"/>
              <a:buFont typeface="Arial" pitchFamily="34" charset="0"/>
              <a:buNone/>
            </a:pPr>
            <a:r>
              <a:rPr lang="en-US" sz="2800" b="1" dirty="0" smtClean="0">
                <a:latin typeface="+mn-lt"/>
              </a:rPr>
              <a:t>U4 </a:t>
            </a:r>
            <a:r>
              <a:rPr lang="en-US" sz="2800" b="1" dirty="0">
                <a:latin typeface="+mn-lt"/>
              </a:rPr>
              <a:t>and </a:t>
            </a:r>
            <a:r>
              <a:rPr lang="en-US" sz="2800" b="1" dirty="0" smtClean="0">
                <a:latin typeface="+mn-lt"/>
              </a:rPr>
              <a:t>R4 </a:t>
            </a:r>
            <a:r>
              <a:rPr lang="en-US" sz="2800" dirty="0" smtClean="0">
                <a:latin typeface="+mn-lt"/>
              </a:rPr>
              <a:t>Nomination </a:t>
            </a:r>
            <a:r>
              <a:rPr lang="en-US" sz="2800" dirty="0">
                <a:latin typeface="+mn-lt"/>
              </a:rPr>
              <a:t>prepared with participation and consent of </a:t>
            </a:r>
            <a:r>
              <a:rPr lang="en-US" sz="2800" dirty="0" smtClean="0">
                <a:latin typeface="+mn-lt"/>
              </a:rPr>
              <a:t>community, group or individuals </a:t>
            </a:r>
            <a:r>
              <a:rPr lang="en-US" sz="2800" dirty="0">
                <a:latin typeface="+mn-lt"/>
              </a:rPr>
              <a:t>concerned; </a:t>
            </a:r>
          </a:p>
          <a:p>
            <a:pPr marL="468000" indent="-468000" eaLnBrk="0" hangingPunct="0">
              <a:spcBef>
                <a:spcPct val="50000"/>
              </a:spcBef>
              <a:buClr>
                <a:schemeClr val="accent2"/>
              </a:buClr>
              <a:buSzPct val="85000"/>
              <a:buFont typeface="Arial" pitchFamily="34" charset="0"/>
              <a:buNone/>
            </a:pPr>
            <a:r>
              <a:rPr lang="en-US" sz="2800" b="1" dirty="0">
                <a:latin typeface="+mn-lt"/>
              </a:rPr>
              <a:t>U5 and R5 </a:t>
            </a:r>
            <a:r>
              <a:rPr lang="en-US" sz="2800" dirty="0" smtClean="0">
                <a:latin typeface="+mn-lt"/>
              </a:rPr>
              <a:t>Element </a:t>
            </a:r>
            <a:r>
              <a:rPr lang="en-US" sz="2800" dirty="0">
                <a:latin typeface="+mn-lt"/>
              </a:rPr>
              <a:t>already included in an </a:t>
            </a:r>
            <a:r>
              <a:rPr lang="en-US" sz="2800" dirty="0" smtClean="0">
                <a:latin typeface="+mn-lt"/>
              </a:rPr>
              <a:t>inventory.</a:t>
            </a:r>
            <a:endParaRPr lang="en-US" sz="2800" dirty="0">
              <a:latin typeface="+mn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394966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title"/>
          </p:nvPr>
        </p:nvSpPr>
        <p:spPr>
          <a:xfrm>
            <a:off x="3714744" y="414338"/>
            <a:ext cx="4929222" cy="1157274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sz="3200" b="1" dirty="0" smtClean="0"/>
              <a:t>Specific criteria – </a:t>
            </a:r>
            <a:br>
              <a:rPr sz="3200" b="1" dirty="0" smtClean="0"/>
            </a:br>
            <a:r>
              <a:rPr sz="3200" b="1" dirty="0" smtClean="0"/>
              <a:t>Urgent Safeguarding List</a:t>
            </a:r>
          </a:p>
        </p:txBody>
      </p:sp>
      <p:sp>
        <p:nvSpPr>
          <p:cNvPr id="22529" name="Rectangle 3"/>
          <p:cNvSpPr>
            <a:spLocks noGrp="1" noChangeArrowheads="1"/>
          </p:cNvSpPr>
          <p:nvPr>
            <p:ph idx="1"/>
          </p:nvPr>
        </p:nvSpPr>
        <p:spPr>
          <a:xfrm>
            <a:off x="3995936" y="2276872"/>
            <a:ext cx="4621014" cy="4071541"/>
          </a:xfrm>
        </p:spPr>
        <p:txBody>
          <a:bodyPr>
            <a:normAutofit fontScale="92500"/>
          </a:bodyPr>
          <a:lstStyle/>
          <a:p>
            <a:pPr marL="495300" indent="-495300">
              <a:buFont typeface="Arial" pitchFamily="34" charset="0"/>
              <a:buNone/>
            </a:pPr>
            <a:r>
              <a:rPr lang="en-US" sz="2400" b="1" dirty="0" smtClean="0"/>
              <a:t>U2</a:t>
            </a:r>
            <a:r>
              <a:rPr lang="en-US" sz="2400" dirty="0" smtClean="0"/>
              <a:t> The element is in (a) urgent need or (b) extremely urgent need of safeguarding;</a:t>
            </a:r>
          </a:p>
          <a:p>
            <a:pPr marL="495300" indent="-495300">
              <a:buNone/>
            </a:pPr>
            <a:r>
              <a:rPr lang="en-US" sz="2400" b="1" dirty="0" smtClean="0"/>
              <a:t>U3</a:t>
            </a:r>
            <a:r>
              <a:rPr lang="en-US" sz="2400" dirty="0" smtClean="0"/>
              <a:t> Accordingly, safeguarding measures are prepared to address dangers and threats identified ;</a:t>
            </a:r>
          </a:p>
          <a:p>
            <a:pPr marL="495300" indent="-495300">
              <a:buFont typeface="Arial" pitchFamily="34" charset="0"/>
              <a:buNone/>
            </a:pPr>
            <a:r>
              <a:rPr lang="en-US" sz="2400" b="1" dirty="0" smtClean="0"/>
              <a:t>U6</a:t>
            </a:r>
            <a:r>
              <a:rPr lang="en-US" sz="2400" dirty="0" smtClean="0"/>
              <a:t>  While for cases of extreme urgency there is  an accelerated procedure, the State(s) Party(</a:t>
            </a:r>
            <a:r>
              <a:rPr lang="en-US" sz="2400" dirty="0" err="1" smtClean="0"/>
              <a:t>ies</a:t>
            </a:r>
            <a:r>
              <a:rPr lang="en-US" sz="2400" dirty="0" smtClean="0"/>
              <a:t>) concerned are always consulted.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5910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714744" y="414338"/>
            <a:ext cx="4929222" cy="1157274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sz="3200" b="1" dirty="0" smtClean="0"/>
              <a:t>Specific </a:t>
            </a:r>
            <a:r>
              <a:rPr sz="3200" b="1" dirty="0" err="1" smtClean="0"/>
              <a:t>criteri</a:t>
            </a:r>
            <a:r>
              <a:rPr lang="fr-FR" sz="3200" b="1" dirty="0" smtClean="0"/>
              <a:t>a</a:t>
            </a:r>
            <a:r>
              <a:rPr sz="3200" b="1" dirty="0" smtClean="0">
                <a:solidFill>
                  <a:srgbClr val="FF0000"/>
                </a:solidFill>
              </a:rPr>
              <a:t> </a:t>
            </a:r>
            <a:r>
              <a:rPr sz="3200" b="1" dirty="0" smtClean="0"/>
              <a:t>– </a:t>
            </a:r>
            <a:br>
              <a:rPr sz="3200" b="1" dirty="0" smtClean="0"/>
            </a:br>
            <a:r>
              <a:rPr sz="3200" b="1" dirty="0" smtClean="0"/>
              <a:t>Representative List</a:t>
            </a:r>
          </a:p>
        </p:txBody>
      </p:sp>
      <p:sp>
        <p:nvSpPr>
          <p:cNvPr id="24577" name="Rectangle 3"/>
          <p:cNvSpPr>
            <a:spLocks noGrp="1" noChangeArrowheads="1"/>
          </p:cNvSpPr>
          <p:nvPr>
            <p:ph idx="1"/>
          </p:nvPr>
        </p:nvSpPr>
        <p:spPr>
          <a:xfrm>
            <a:off x="3995936" y="2286000"/>
            <a:ext cx="4690864" cy="4214813"/>
          </a:xfrm>
        </p:spPr>
        <p:txBody>
          <a:bodyPr/>
          <a:lstStyle/>
          <a:p>
            <a:pPr marL="457200" indent="-457200">
              <a:buFont typeface="Arial" pitchFamily="34" charset="0"/>
              <a:buAutoNum type="arabicPeriod"/>
            </a:pPr>
            <a:endParaRPr lang="en-US" sz="2000" dirty="0" smtClean="0"/>
          </a:p>
          <a:p>
            <a:pPr marL="457200" indent="-457200">
              <a:buFont typeface="Arial" pitchFamily="34" charset="0"/>
              <a:buNone/>
            </a:pPr>
            <a:r>
              <a:rPr lang="en-US" sz="2400" b="1" dirty="0" smtClean="0"/>
              <a:t>R2</a:t>
            </a:r>
            <a:r>
              <a:rPr lang="en-US" sz="2400" dirty="0" smtClean="0"/>
              <a:t>	Inscription contributes to visibility, awareness and dialogue, reflecting cultural diversity worldwide and testifying to human creativity. </a:t>
            </a:r>
          </a:p>
          <a:p>
            <a:pPr marL="457200" indent="-457200">
              <a:buNone/>
            </a:pPr>
            <a:r>
              <a:rPr lang="en-US" sz="2400" b="1" dirty="0" smtClean="0"/>
              <a:t>R3</a:t>
            </a:r>
            <a:r>
              <a:rPr lang="en-US" sz="2400" dirty="0" smtClean="0"/>
              <a:t>	Measures are elaborated that may protect and promote the element (also against possible harmful effects of inscription)</a:t>
            </a: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95468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912" y="274638"/>
            <a:ext cx="5040560" cy="2434282"/>
          </a:xfrm>
        </p:spPr>
        <p:txBody>
          <a:bodyPr>
            <a:normAutofit/>
          </a:bodyPr>
          <a:lstStyle/>
          <a:p>
            <a:r>
              <a:rPr lang="en-ZA" sz="3600" dirty="0" smtClean="0"/>
              <a:t>The Register</a:t>
            </a:r>
            <a:r>
              <a:rPr lang="en-GB" sz="3600" dirty="0" smtClean="0"/>
              <a:t> of Best Safeguarding Practices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422" y="2571744"/>
            <a:ext cx="6463050" cy="3953600"/>
          </a:xfrm>
        </p:spPr>
        <p:txBody>
          <a:bodyPr>
            <a:normAutofit fontScale="92500" lnSpcReduction="20000"/>
          </a:bodyPr>
          <a:lstStyle/>
          <a:p>
            <a:r>
              <a:rPr lang="en-ZA" dirty="0" smtClean="0"/>
              <a:t>Article 18 of the Convention and ODs 3 - 7, 16, 19, 26, 28, 35, 42 - 46</a:t>
            </a:r>
          </a:p>
          <a:p>
            <a:r>
              <a:rPr lang="en-ZA" dirty="0" smtClean="0"/>
              <a:t>OD 42, 44 introduce the Register</a:t>
            </a:r>
          </a:p>
          <a:p>
            <a:r>
              <a:rPr lang="en-ZA" dirty="0" smtClean="0"/>
              <a:t>OD 7 presents the nine selection criteria</a:t>
            </a:r>
          </a:p>
          <a:p>
            <a:r>
              <a:rPr lang="en-ZA" dirty="0" smtClean="0"/>
              <a:t>Three activities nominated so far, all three selected</a:t>
            </a:r>
          </a:p>
          <a:p>
            <a:r>
              <a:rPr lang="en-ZA" dirty="0" smtClean="0"/>
              <a:t>Secretariat disseminates: website and paper publication</a:t>
            </a:r>
          </a:p>
          <a:p>
            <a:endParaRPr lang="en-ZA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Examining Bodies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410598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714744" y="414338"/>
            <a:ext cx="4929222" cy="782414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ZA" sz="3200" b="1" dirty="0" smtClean="0"/>
              <a:t>T</a:t>
            </a:r>
            <a:r>
              <a:rPr sz="3200" b="1" dirty="0" err="1" smtClean="0"/>
              <a:t>imetable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endParaRPr sz="3200" b="1" dirty="0" smtClean="0">
              <a:solidFill>
                <a:srgbClr val="FF33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67544" y="2564904"/>
            <a:ext cx="453650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bg1"/>
                </a:solidFill>
              </a:rPr>
              <a:t>YEAR 1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2080" y="2564904"/>
            <a:ext cx="36004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bg1"/>
                </a:solidFill>
              </a:rPr>
              <a:t>YEAR 2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7308304" y="5013176"/>
            <a:ext cx="64807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TextBox 12"/>
          <p:cNvSpPr txBox="1"/>
          <p:nvPr/>
        </p:nvSpPr>
        <p:spPr>
          <a:xfrm>
            <a:off x="6372200" y="5877272"/>
            <a:ext cx="2304256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Inscription decision</a:t>
            </a:r>
            <a:endParaRPr lang="en-Z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662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International cooperation and Assistance</a:t>
            </a:r>
            <a:endParaRPr sz="3200" b="1" dirty="0" smtClean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1189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1214414" y="2132856"/>
            <a:ext cx="7472386" cy="436795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International cooperation (Article 19)</a:t>
            </a:r>
          </a:p>
          <a:p>
            <a:pPr lvl="1"/>
            <a:r>
              <a:rPr lang="en-US" dirty="0" smtClean="0"/>
              <a:t>Exchange of information and expertise</a:t>
            </a:r>
          </a:p>
          <a:p>
            <a:pPr lvl="1"/>
            <a:r>
              <a:rPr lang="en-US" dirty="0" smtClean="0"/>
              <a:t>Multinational nominations of shared heritage </a:t>
            </a:r>
          </a:p>
          <a:p>
            <a:pPr lvl="1"/>
            <a:r>
              <a:rPr lang="en-US" dirty="0" smtClean="0"/>
              <a:t>Joint initiatives and projects</a:t>
            </a:r>
          </a:p>
          <a:p>
            <a:pPr lvl="1"/>
            <a:r>
              <a:rPr lang="en-US" dirty="0" smtClean="0"/>
              <a:t>Participation in the organs of the Convention</a:t>
            </a:r>
          </a:p>
          <a:p>
            <a:pPr lvl="1"/>
            <a:r>
              <a:rPr lang="en-US" dirty="0" smtClean="0"/>
              <a:t>Participation in specialized Category II </a:t>
            </a:r>
            <a:r>
              <a:rPr lang="en-US" dirty="0" err="1" smtClean="0"/>
              <a:t>centres</a:t>
            </a:r>
            <a:endParaRPr lang="en-US" dirty="0" smtClean="0"/>
          </a:p>
          <a:p>
            <a:pPr lvl="1">
              <a:buNone/>
            </a:pPr>
            <a:r>
              <a:rPr lang="en-US" sz="3000" b="1" dirty="0" smtClean="0"/>
              <a:t>International assistance: financial assistance </a:t>
            </a:r>
            <a:r>
              <a:rPr lang="en-US" sz="3000" dirty="0" smtClean="0"/>
              <a:t>granted by the Committee from the Fund of the Convention </a:t>
            </a:r>
          </a:p>
          <a:p>
            <a:endParaRPr lang="en-US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714744" y="414338"/>
            <a:ext cx="4929222" cy="1157274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International cooperation and assistance</a:t>
            </a:r>
            <a:endParaRPr sz="3200" b="1" dirty="0" smtClean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7504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714744" y="414338"/>
            <a:ext cx="4929222" cy="1157274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Multinational actions concerning shared heritage</a:t>
            </a:r>
            <a:endParaRPr sz="3200" b="1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3707904" y="2143116"/>
            <a:ext cx="5112568" cy="438222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Much ICH is shared across borders,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also between distant countries</a:t>
            </a:r>
          </a:p>
          <a:p>
            <a:endParaRPr lang="en-US" dirty="0" smtClean="0"/>
          </a:p>
          <a:p>
            <a:r>
              <a:rPr lang="en-US" dirty="0" smtClean="0"/>
              <a:t>Collaboration aids safeguarding of shared heritage and enhances cooperation between States in the domains of culture and heritage</a:t>
            </a:r>
          </a:p>
          <a:p>
            <a:endParaRPr lang="en-US" dirty="0" smtClean="0"/>
          </a:p>
          <a:p>
            <a:r>
              <a:rPr lang="en-US" dirty="0" smtClean="0"/>
              <a:t>The ODs encourage joint actions concerning shared heritage (documentation, safeguarding, nominations, requests for international assistance)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1434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500430" y="414338"/>
            <a:ext cx="5143536" cy="1300150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ZA" sz="3200" b="1" dirty="0" smtClean="0"/>
              <a:t>International assistance</a:t>
            </a:r>
            <a:endParaRPr sz="3200" b="1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3419872" y="2708920"/>
            <a:ext cx="5472608" cy="3791893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en-ZA" b="1" dirty="0" smtClean="0"/>
              <a:t>The ICH Fund’s sources</a:t>
            </a:r>
            <a:endParaRPr lang="en-ZA" dirty="0" smtClean="0"/>
          </a:p>
          <a:p>
            <a:pPr lvl="0"/>
            <a:r>
              <a:rPr lang="en-ZA" dirty="0" smtClean="0"/>
              <a:t>Contributions of States Parties</a:t>
            </a:r>
          </a:p>
          <a:p>
            <a:pPr lvl="0"/>
            <a:endParaRPr lang="en-ZA" dirty="0" smtClean="0"/>
          </a:p>
          <a:p>
            <a:pPr lvl="0"/>
            <a:r>
              <a:rPr lang="en-ZA" dirty="0" smtClean="0"/>
              <a:t>Voluntary supplementary contributions by States Parties</a:t>
            </a:r>
          </a:p>
          <a:p>
            <a:pPr lvl="0">
              <a:buNone/>
            </a:pPr>
            <a:endParaRPr lang="en-ZA" dirty="0" smtClean="0"/>
          </a:p>
          <a:p>
            <a:pPr lvl="0"/>
            <a:r>
              <a:rPr lang="en-ZA" dirty="0" smtClean="0"/>
              <a:t>Other contributions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500430" y="414338"/>
            <a:ext cx="5143536" cy="1085836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In this presentation…</a:t>
            </a:r>
            <a:endParaRPr sz="3200" b="1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4355976" y="2571744"/>
            <a:ext cx="4330824" cy="3286148"/>
          </a:xfrm>
        </p:spPr>
        <p:txBody>
          <a:bodyPr>
            <a:normAutofit/>
          </a:bodyPr>
          <a:lstStyle/>
          <a:p>
            <a:r>
              <a:rPr lang="en-ZA" dirty="0" smtClean="0"/>
              <a:t>Nominations to the Lists and the Register of the Convention</a:t>
            </a:r>
          </a:p>
          <a:p>
            <a:r>
              <a:rPr lang="en-ZA" dirty="0" smtClean="0"/>
              <a:t>International Cooperation and Assistance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500430" y="414338"/>
            <a:ext cx="5143536" cy="1371588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r-FR" sz="3200" b="1" dirty="0" err="1" smtClean="0"/>
              <a:t>Aims</a:t>
            </a:r>
            <a:r>
              <a:rPr sz="3200" b="1" dirty="0" smtClean="0"/>
              <a:t> </a:t>
            </a:r>
            <a:r>
              <a:rPr sz="3200" b="1" dirty="0" smtClean="0"/>
              <a:t>of International Assistance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4283968" y="2346324"/>
            <a:ext cx="4402832" cy="417901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400" dirty="0" smtClean="0"/>
              <a:t>Safeguarding of elements on the Urgent Safeguarding List</a:t>
            </a:r>
          </a:p>
          <a:p>
            <a:pPr lvl="0"/>
            <a:endParaRPr lang="en-ZA" sz="2400" dirty="0" smtClean="0"/>
          </a:p>
          <a:p>
            <a:pPr lvl="0"/>
            <a:r>
              <a:rPr lang="en-US" sz="2400" dirty="0" smtClean="0"/>
              <a:t>Preparation of inventories</a:t>
            </a:r>
            <a:endParaRPr lang="en-ZA" sz="2400" dirty="0" smtClean="0"/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Specific safeguarding projects for other ICH</a:t>
            </a:r>
            <a:endParaRPr lang="en-ZA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Any other activity the Committee deems necessary (already: preparatory assistance and capacity building)</a:t>
            </a:r>
            <a:endParaRPr lang="en-ZA" sz="2200" dirty="0" smtClean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500430" y="414338"/>
            <a:ext cx="5143536" cy="1371588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sz="3200" b="1" dirty="0" smtClean="0"/>
              <a:t>Funding available for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2428860" y="3140968"/>
            <a:ext cx="5857916" cy="18027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Requests for any purpose and for any form of international assistance mentioned in Articles 20 and 21 of the Convention (OD 9)</a:t>
            </a:r>
            <a:endParaRPr lang="en-ZA" sz="2400" dirty="0" smtClean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500430" y="414338"/>
            <a:ext cx="5143536" cy="1371588"/>
          </a:xfrm>
        </p:spPr>
        <p:txBody>
          <a:bodyPr>
            <a:normAutofit fontScale="90000"/>
          </a:bodyPr>
          <a:lstStyle/>
          <a:p>
            <a:pPr algn="r"/>
            <a:r>
              <a:rPr lang="en-ZA" sz="3200" b="1" dirty="0" smtClean="0"/>
              <a:t>Safeguarding traditional Somali performing arts </a:t>
            </a:r>
            <a:r>
              <a:rPr lang="en-ZA" sz="3200" b="1" dirty="0" smtClean="0">
                <a:solidFill>
                  <a:srgbClr val="FF0000"/>
                </a:solidFill>
              </a:rPr>
              <a:t/>
            </a:r>
            <a:br>
              <a:rPr lang="en-ZA" sz="3200" b="1" dirty="0" smtClean="0">
                <a:solidFill>
                  <a:srgbClr val="FF0000"/>
                </a:solidFill>
              </a:rPr>
            </a:br>
            <a:endParaRPr lang="en-ZA" sz="3200" b="1" dirty="0" smtClean="0">
              <a:solidFill>
                <a:srgbClr val="FF0000"/>
              </a:solidFill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3635896" y="2348880"/>
            <a:ext cx="5061248" cy="4032448"/>
          </a:xfrm>
        </p:spPr>
        <p:txBody>
          <a:bodyPr>
            <a:normAutofit fontScale="92500" lnSpcReduction="20000"/>
          </a:bodyPr>
          <a:lstStyle/>
          <a:p>
            <a:pPr lvl="1">
              <a:buFont typeface="Arial" pitchFamily="34" charset="0"/>
              <a:buChar char="•"/>
            </a:pPr>
            <a:r>
              <a:rPr lang="en-ZA" dirty="0" smtClean="0"/>
              <a:t>Identification of performing arts of Somali-speaking communities in North-East Kenya; </a:t>
            </a:r>
          </a:p>
          <a:p>
            <a:pPr lvl="1">
              <a:buFont typeface="Arial" pitchFamily="34" charset="0"/>
              <a:buChar char="•"/>
            </a:pPr>
            <a:r>
              <a:rPr lang="en-ZA" dirty="0" smtClean="0"/>
              <a:t>Draft inventory of those traditions</a:t>
            </a:r>
          </a:p>
          <a:p>
            <a:pPr lvl="1">
              <a:buFont typeface="Arial" pitchFamily="34" charset="0"/>
              <a:buChar char="•"/>
            </a:pPr>
            <a:r>
              <a:rPr lang="en-ZA" dirty="0" smtClean="0"/>
              <a:t>Acquisition of existing audiovisual materials</a:t>
            </a:r>
          </a:p>
          <a:p>
            <a:pPr lvl="1">
              <a:buFont typeface="Arial" pitchFamily="34" charset="0"/>
              <a:buChar char="•"/>
            </a:pPr>
            <a:r>
              <a:rPr lang="en-ZA" dirty="0" smtClean="0"/>
              <a:t>Collating information about data and materials in various institutions in the region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91880" y="548680"/>
            <a:ext cx="5122912" cy="1512168"/>
          </a:xfrm>
        </p:spPr>
        <p:txBody>
          <a:bodyPr>
            <a:noAutofit/>
          </a:bodyPr>
          <a:lstStyle/>
          <a:p>
            <a:pPr algn="r"/>
            <a:r>
              <a:rPr lang="en-ZA" sz="3200" b="1" dirty="0" smtClean="0"/>
              <a:t>International assistance requests approved in 2009</a:t>
            </a:r>
            <a:endParaRPr lang="en-ZA" sz="32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91680" y="2564904"/>
            <a:ext cx="6995120" cy="3816424"/>
          </a:xfrm>
        </p:spPr>
        <p:txBody>
          <a:bodyPr/>
          <a:lstStyle/>
          <a:p>
            <a:pPr lvl="0"/>
            <a:r>
              <a:rPr lang="en-GB" sz="2400" dirty="0" smtClean="0"/>
              <a:t>Kenya, ‘Tradition and Practices Associated to the </a:t>
            </a:r>
            <a:r>
              <a:rPr lang="en-GB" sz="2400" dirty="0" err="1" smtClean="0"/>
              <a:t>Kayas</a:t>
            </a:r>
            <a:r>
              <a:rPr lang="en-GB" sz="2400" dirty="0" smtClean="0"/>
              <a:t> in the Sacred Forest of the </a:t>
            </a:r>
            <a:r>
              <a:rPr lang="en-GB" sz="2400" dirty="0" err="1" smtClean="0"/>
              <a:t>Mijikenda</a:t>
            </a:r>
            <a:r>
              <a:rPr lang="en-GB" sz="2400" dirty="0" smtClean="0"/>
              <a:t>’,  US$126,580; </a:t>
            </a:r>
          </a:p>
          <a:p>
            <a:pPr lvl="0"/>
            <a:r>
              <a:rPr lang="en-GB" sz="2400" dirty="0" smtClean="0"/>
              <a:t>Mauritius, ‘Documentation and Inventory of ICH in the Republic of Mauritius’, US$52,461; </a:t>
            </a:r>
          </a:p>
          <a:p>
            <a:pPr lvl="0"/>
            <a:r>
              <a:rPr lang="en-GB" sz="2400" dirty="0" smtClean="0"/>
              <a:t>Mauritius, ‘Inventory of ICH elements pertaining to the indenture experience in the Republic of Mauritius’, US$33,007. </a:t>
            </a:r>
            <a:endParaRPr lang="fr-FR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995936" y="404664"/>
            <a:ext cx="4690864" cy="1219200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ZA" sz="3200" b="1" dirty="0" smtClean="0"/>
              <a:t>Making an application: forms</a:t>
            </a:r>
            <a:endParaRPr sz="3200" b="1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491880" y="2420888"/>
            <a:ext cx="5216256" cy="424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Diagram 6"/>
          <p:cNvGraphicFramePr/>
          <p:nvPr/>
        </p:nvGraphicFramePr>
        <p:xfrm>
          <a:off x="755576" y="2564904"/>
          <a:ext cx="7968208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6660232" y="4293096"/>
            <a:ext cx="2088232" cy="165618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2" name="Rounded Rectangle 21"/>
          <p:cNvSpPr/>
          <p:nvPr/>
        </p:nvSpPr>
        <p:spPr>
          <a:xfrm>
            <a:off x="6588224" y="2276872"/>
            <a:ext cx="2160240" cy="13681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714744" y="414338"/>
            <a:ext cx="4961712" cy="1214462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sz="3200" b="1" dirty="0" smtClean="0"/>
              <a:t>Making an application: timetable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ight Arrow 13"/>
          <p:cNvSpPr/>
          <p:nvPr/>
        </p:nvSpPr>
        <p:spPr>
          <a:xfrm>
            <a:off x="2339752" y="4725144"/>
            <a:ext cx="115212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Right Arrow 14"/>
          <p:cNvSpPr/>
          <p:nvPr/>
        </p:nvSpPr>
        <p:spPr>
          <a:xfrm>
            <a:off x="5220072" y="2636912"/>
            <a:ext cx="136815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7" name="TextBox 16"/>
          <p:cNvSpPr txBox="1"/>
          <p:nvPr/>
        </p:nvSpPr>
        <p:spPr>
          <a:xfrm>
            <a:off x="6948264" y="4653136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>
                <a:latin typeface="+mn-lt"/>
              </a:rPr>
              <a:t>Decision by Bureau as soon as possible</a:t>
            </a:r>
            <a:endParaRPr lang="en-ZA" sz="1600" dirty="0">
              <a:latin typeface="+mn-lt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5292080" y="4509120"/>
            <a:ext cx="136815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0" name="TextBox 19"/>
          <p:cNvSpPr txBox="1"/>
          <p:nvPr/>
        </p:nvSpPr>
        <p:spPr>
          <a:xfrm>
            <a:off x="6732240" y="2492896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>
                <a:latin typeface="+mn-lt"/>
              </a:rPr>
              <a:t>Decision by Committee in</a:t>
            </a:r>
            <a:br>
              <a:rPr lang="en-ZA" sz="1600" dirty="0" smtClean="0">
                <a:latin typeface="+mn-lt"/>
              </a:rPr>
            </a:br>
            <a:r>
              <a:rPr lang="en-ZA" sz="1600" dirty="0" smtClean="0">
                <a:latin typeface="+mn-lt"/>
              </a:rPr>
              <a:t>November (Year 2)</a:t>
            </a:r>
          </a:p>
        </p:txBody>
      </p:sp>
      <p:sp>
        <p:nvSpPr>
          <p:cNvPr id="24" name="Right Arrow 23"/>
          <p:cNvSpPr/>
          <p:nvPr/>
        </p:nvSpPr>
        <p:spPr>
          <a:xfrm rot="1260000">
            <a:off x="2287163" y="3706051"/>
            <a:ext cx="1381384" cy="4079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5" name="Right Arrow 24"/>
          <p:cNvSpPr/>
          <p:nvPr/>
        </p:nvSpPr>
        <p:spPr>
          <a:xfrm>
            <a:off x="2339752" y="2636912"/>
            <a:ext cx="108012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500430" y="414338"/>
            <a:ext cx="5143536" cy="1142454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sz="3200" b="1" dirty="0" smtClean="0"/>
              <a:t>Evaluation criteria include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3995936" y="2346325"/>
            <a:ext cx="4690864" cy="410701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ZA" sz="2400" b="1" dirty="0" smtClean="0"/>
              <a:t>OD 12</a:t>
            </a:r>
          </a:p>
          <a:p>
            <a:r>
              <a:rPr lang="en-ZA" dirty="0" smtClean="0"/>
              <a:t>Community participation</a:t>
            </a:r>
          </a:p>
          <a:p>
            <a:r>
              <a:rPr lang="en-US" dirty="0" smtClean="0"/>
              <a:t>Well conceived and feasible</a:t>
            </a:r>
          </a:p>
          <a:p>
            <a:r>
              <a:rPr lang="en-US" dirty="0" smtClean="0"/>
              <a:t>Requested amount is appropriate</a:t>
            </a:r>
          </a:p>
          <a:p>
            <a:r>
              <a:rPr lang="en-US" dirty="0" smtClean="0"/>
              <a:t>Lasting effects</a:t>
            </a:r>
          </a:p>
          <a:p>
            <a:r>
              <a:rPr lang="en-US" dirty="0" smtClean="0"/>
              <a:t>Capacity building.</a:t>
            </a:r>
          </a:p>
          <a:p>
            <a:r>
              <a:rPr lang="en-US" dirty="0" smtClean="0"/>
              <a:t>Beneficiary State Party shares the cost as far as possible</a:t>
            </a:r>
            <a:endParaRPr lang="en-ZA" dirty="0" smtClean="0"/>
          </a:p>
          <a:p>
            <a:endParaRPr lang="en-ZA" dirty="0" smtClean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500430" y="414338"/>
            <a:ext cx="5143536" cy="1070446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sz="4000" b="1" dirty="0" smtClean="0"/>
              <a:t>Priority for 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3275856" y="2346325"/>
            <a:ext cx="5616624" cy="41544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OD 10</a:t>
            </a:r>
          </a:p>
          <a:p>
            <a:r>
              <a:rPr lang="en-ZA" dirty="0" smtClean="0"/>
              <a:t>Developing states</a:t>
            </a:r>
          </a:p>
          <a:p>
            <a:r>
              <a:rPr lang="en-US" dirty="0" smtClean="0"/>
              <a:t>International cooperation</a:t>
            </a:r>
          </a:p>
          <a:p>
            <a:r>
              <a:rPr lang="en-US" dirty="0" smtClean="0"/>
              <a:t>Cross-border heritage</a:t>
            </a:r>
          </a:p>
          <a:p>
            <a:r>
              <a:rPr lang="en-US" dirty="0" smtClean="0"/>
              <a:t>Projects with multiplier effects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Equitable geographical distribution of funded projects also is a consideration</a:t>
            </a:r>
          </a:p>
          <a:p>
            <a:endParaRPr lang="en-ZA" dirty="0" smtClean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Nominations to the Lists and the Register</a:t>
            </a:r>
            <a:endParaRPr lang="en-Z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923928" y="152400"/>
            <a:ext cx="4762872" cy="12192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sz="3200" b="1" dirty="0" smtClean="0"/>
              <a:t>The Lists of the Convention</a:t>
            </a:r>
          </a:p>
        </p:txBody>
      </p:sp>
      <p:sp>
        <p:nvSpPr>
          <p:cNvPr id="1843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7544" y="2420888"/>
            <a:ext cx="4059936" cy="392392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ZA" sz="2400" b="1" dirty="0" smtClean="0"/>
              <a:t>Urgent Safeguarding List (Art.17)</a:t>
            </a:r>
          </a:p>
          <a:p>
            <a:r>
              <a:rPr lang="en-US" sz="2400" dirty="0" smtClean="0"/>
              <a:t>Endangered ICH</a:t>
            </a:r>
          </a:p>
          <a:p>
            <a:r>
              <a:rPr lang="en-US" sz="2400" dirty="0" smtClean="0"/>
              <a:t>Promotes safeguarding and provides assistance, including financial assistance</a:t>
            </a:r>
          </a:p>
          <a:p>
            <a:r>
              <a:rPr lang="en-US" sz="2400" dirty="0" smtClean="0"/>
              <a:t>Recognizes value of endangered ICH for communities</a:t>
            </a:r>
          </a:p>
          <a:p>
            <a:r>
              <a:rPr lang="en-ZA" sz="2400" dirty="0" smtClean="0"/>
              <a:t>Currently 16 elements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2420888"/>
            <a:ext cx="4355976" cy="40679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ZA" sz="2400" b="1" dirty="0" smtClean="0"/>
              <a:t>   Representative List (Art.16)</a:t>
            </a:r>
          </a:p>
          <a:p>
            <a:r>
              <a:rPr lang="en-US" sz="2400" dirty="0" smtClean="0"/>
              <a:t>Viable ICH</a:t>
            </a:r>
          </a:p>
          <a:p>
            <a:r>
              <a:rPr lang="en-ZA" sz="2400" dirty="0" smtClean="0"/>
              <a:t>Raises visibility and awareness, </a:t>
            </a:r>
          </a:p>
          <a:p>
            <a:r>
              <a:rPr lang="en-ZA" sz="2400" dirty="0" smtClean="0"/>
              <a:t>Encourages dialogue which respects cultural diversity</a:t>
            </a:r>
          </a:p>
          <a:p>
            <a:r>
              <a:rPr lang="en-ZA" sz="2400" dirty="0" smtClean="0"/>
              <a:t>Currently 213 elements,</a:t>
            </a:r>
            <a:r>
              <a:rPr lang="en-ZA" sz="2400" dirty="0" smtClean="0">
                <a:solidFill>
                  <a:srgbClr val="FF0000"/>
                </a:solidFill>
              </a:rPr>
              <a:t> </a:t>
            </a:r>
            <a:r>
              <a:rPr lang="en-ZA" sz="2400" dirty="0" smtClean="0"/>
              <a:t>including 90 former “Masterpieces”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71341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52400"/>
            <a:ext cx="7499176" cy="1219200"/>
          </a:xfrm>
        </p:spPr>
        <p:txBody>
          <a:bodyPr/>
          <a:lstStyle/>
          <a:p>
            <a:r>
              <a:rPr lang="en-ZA" dirty="0" smtClean="0"/>
              <a:t>Inscriptions, 2008-2010</a:t>
            </a:r>
            <a:endParaRPr lang="en-ZA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827584" y="1196752"/>
          <a:ext cx="770485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620084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923928" y="152400"/>
            <a:ext cx="4762872" cy="121920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sz="3200" b="1" dirty="0" smtClean="0"/>
              <a:t>The Lists of the Convention:</a:t>
            </a:r>
            <a:r>
              <a:rPr lang="fr-FR" sz="3200" b="1" dirty="0" smtClean="0"/>
              <a:t> Financial</a:t>
            </a:r>
            <a:r>
              <a:rPr sz="3200" b="1" dirty="0" smtClean="0"/>
              <a:t> assistance</a:t>
            </a:r>
          </a:p>
        </p:txBody>
      </p:sp>
      <p:sp>
        <p:nvSpPr>
          <p:cNvPr id="1843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7544" y="2420888"/>
            <a:ext cx="4059936" cy="3923928"/>
          </a:xfrm>
        </p:spPr>
        <p:txBody>
          <a:bodyPr/>
          <a:lstStyle/>
          <a:p>
            <a:pPr>
              <a:buNone/>
            </a:pPr>
            <a:r>
              <a:rPr lang="en-ZA" sz="2400" b="1" dirty="0" smtClean="0"/>
              <a:t>Urgent Safeguarding List</a:t>
            </a:r>
          </a:p>
          <a:p>
            <a:r>
              <a:rPr lang="en-US" sz="2400" dirty="0" smtClean="0"/>
              <a:t>Financial assistance for preparing nominations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smtClean="0"/>
              <a:t>OD 19; Form ICH 05)</a:t>
            </a:r>
          </a:p>
          <a:p>
            <a:r>
              <a:rPr lang="en-US" sz="2400" dirty="0" smtClean="0"/>
              <a:t>Financing of safeguarding measures a priority of the ICH Fund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smtClean="0"/>
              <a:t>OD 9(a); Form ICH 04)</a:t>
            </a:r>
            <a:endParaRPr lang="en-US" sz="2400" b="1" dirty="0" smtClean="0"/>
          </a:p>
          <a:p>
            <a:endParaRPr lang="en-US" sz="24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99992" y="2420888"/>
            <a:ext cx="4427984" cy="4067944"/>
          </a:xfrm>
        </p:spPr>
        <p:txBody>
          <a:bodyPr/>
          <a:lstStyle/>
          <a:p>
            <a:pPr>
              <a:buNone/>
            </a:pPr>
            <a:r>
              <a:rPr lang="en-ZA" sz="2400" b="1" dirty="0" smtClean="0"/>
              <a:t>   Representative List</a:t>
            </a:r>
          </a:p>
          <a:p>
            <a:r>
              <a:rPr lang="en-US" sz="2400" dirty="0" smtClean="0"/>
              <a:t>No such assistance is foreseen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No priority, but can be applied for activities proposed for elements inscribed on this list (Form ICH 04)</a:t>
            </a:r>
            <a:endParaRPr lang="en-US" sz="2400" b="1" dirty="0" smtClean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506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923928" y="152400"/>
            <a:ext cx="4968552" cy="1404392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ZA" sz="3200" b="1" dirty="0" smtClean="0"/>
              <a:t>Nominations to the </a:t>
            </a:r>
            <a:r>
              <a:rPr sz="3200" b="1" dirty="0" smtClean="0"/>
              <a:t>Lists of the Convention</a:t>
            </a:r>
          </a:p>
        </p:txBody>
      </p:sp>
      <p:sp>
        <p:nvSpPr>
          <p:cNvPr id="1843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51520" y="2420888"/>
            <a:ext cx="4320480" cy="4176464"/>
          </a:xfrm>
        </p:spPr>
        <p:txBody>
          <a:bodyPr/>
          <a:lstStyle/>
          <a:p>
            <a:pPr>
              <a:buNone/>
            </a:pPr>
            <a:r>
              <a:rPr lang="en-ZA" sz="2400" b="1" dirty="0" smtClean="0"/>
              <a:t>Urgent Safeguarding List (OD 1)</a:t>
            </a:r>
          </a:p>
          <a:p>
            <a:r>
              <a:rPr lang="en-US" sz="2400" dirty="0" smtClean="0"/>
              <a:t>States Parties nominate with community participation</a:t>
            </a:r>
          </a:p>
          <a:p>
            <a:r>
              <a:rPr lang="en-US" sz="2400" dirty="0" smtClean="0"/>
              <a:t>Nomination Form ICH 01</a:t>
            </a:r>
          </a:p>
          <a:p>
            <a:r>
              <a:rPr lang="en-US" sz="2400" dirty="0" smtClean="0"/>
              <a:t>Examination by Consultative Body; Committee evaluates and decides</a:t>
            </a:r>
          </a:p>
          <a:p>
            <a:r>
              <a:rPr lang="en-ZA" sz="2400" dirty="0" smtClean="0"/>
              <a:t>Reporting cycle = 4 years</a:t>
            </a:r>
            <a:endParaRPr lang="en-US" sz="2400" dirty="0" smtClean="0"/>
          </a:p>
          <a:p>
            <a:r>
              <a:rPr lang="en-US" sz="2400" dirty="0" smtClean="0"/>
              <a:t>Preparatory assistance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99992" y="2420888"/>
            <a:ext cx="4427984" cy="4248472"/>
          </a:xfrm>
        </p:spPr>
        <p:txBody>
          <a:bodyPr/>
          <a:lstStyle/>
          <a:p>
            <a:pPr>
              <a:buNone/>
            </a:pPr>
            <a:r>
              <a:rPr lang="en-ZA" sz="2400" b="1" dirty="0" smtClean="0"/>
              <a:t>   Representative List (OD 2)</a:t>
            </a:r>
          </a:p>
          <a:p>
            <a:r>
              <a:rPr lang="en-US" sz="2400" dirty="0" smtClean="0"/>
              <a:t>States Parties nominate with community participation</a:t>
            </a:r>
          </a:p>
          <a:p>
            <a:r>
              <a:rPr lang="en-US" sz="2400" dirty="0" smtClean="0"/>
              <a:t>Nomination Form ICH 02</a:t>
            </a:r>
          </a:p>
          <a:p>
            <a:r>
              <a:rPr lang="en-US" sz="2400" dirty="0" smtClean="0"/>
              <a:t>Examination by Subsidiary Body; Committee evaluates and decides</a:t>
            </a:r>
          </a:p>
          <a:p>
            <a:r>
              <a:rPr lang="en-ZA" sz="2400" dirty="0" smtClean="0"/>
              <a:t>Reporting cycle = 6 years</a:t>
            </a:r>
            <a:endParaRPr lang="en-US" sz="2400" dirty="0" smtClean="0"/>
          </a:p>
          <a:p>
            <a:r>
              <a:rPr lang="en-US" sz="2400" dirty="0" smtClean="0"/>
              <a:t>No preparatory assistance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6701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Grp="1" noChangeArrowheads="1"/>
          </p:cNvSpPr>
          <p:nvPr>
            <p:ph idx="1"/>
          </p:nvPr>
        </p:nvSpPr>
        <p:spPr>
          <a:xfrm>
            <a:off x="6804248" y="2060848"/>
            <a:ext cx="2088232" cy="428682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Elements </a:t>
            </a:r>
            <a:r>
              <a:rPr lang="en-US" sz="2400" dirty="0" smtClean="0"/>
              <a:t>cannot be inscribed on both Lists at the same time (OD 38)</a:t>
            </a:r>
          </a:p>
          <a:p>
            <a:pPr marL="0" indent="0">
              <a:buNone/>
            </a:pPr>
            <a:r>
              <a:rPr lang="en-US" sz="2400" dirty="0" smtClean="0"/>
              <a:t>Transfer between Lists possible at request of State Party concerned (OD 38)</a:t>
            </a:r>
          </a:p>
          <a:p>
            <a:pPr marL="0" indent="0">
              <a:buNone/>
            </a:pPr>
            <a:r>
              <a:rPr lang="en-US" sz="2400" dirty="0" smtClean="0"/>
              <a:t>Removal from Lists is possible by Committee (OD 39-40, 80(e))</a:t>
            </a:r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0" y="404664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sz="4000" b="1" dirty="0" smtClean="0"/>
              <a:t>Which list?</a:t>
            </a:r>
            <a:endParaRPr lang="en-ZA" sz="4000" b="1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2267744" y="2420888"/>
          <a:ext cx="40324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4077072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Assess viability</a:t>
            </a:r>
            <a:endParaRPr lang="en-ZA" dirty="0"/>
          </a:p>
        </p:txBody>
      </p:sp>
      <p:sp>
        <p:nvSpPr>
          <p:cNvPr id="8" name="Right Arrow 7"/>
          <p:cNvSpPr/>
          <p:nvPr/>
        </p:nvSpPr>
        <p:spPr>
          <a:xfrm>
            <a:off x="1619672" y="4149080"/>
            <a:ext cx="50405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Down Arrow 8"/>
          <p:cNvSpPr/>
          <p:nvPr/>
        </p:nvSpPr>
        <p:spPr>
          <a:xfrm>
            <a:off x="4644008" y="6237312"/>
            <a:ext cx="57606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Down Arrow 9"/>
          <p:cNvSpPr/>
          <p:nvPr/>
        </p:nvSpPr>
        <p:spPr>
          <a:xfrm>
            <a:off x="4355976" y="4077072"/>
            <a:ext cx="57606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Down Arrow 10"/>
          <p:cNvSpPr/>
          <p:nvPr/>
        </p:nvSpPr>
        <p:spPr>
          <a:xfrm rot="10800000">
            <a:off x="5220072" y="4005064"/>
            <a:ext cx="576064" cy="576064"/>
          </a:xfrm>
          <a:prstGeom prst="downArrow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371012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Grp="1" noChangeArrowheads="1"/>
          </p:cNvSpPr>
          <p:nvPr>
            <p:ph idx="1"/>
          </p:nvPr>
        </p:nvSpPr>
        <p:spPr>
          <a:xfrm>
            <a:off x="3347864" y="2276872"/>
            <a:ext cx="5410200" cy="421481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Nominated elements have to meet the criteria in the Operational Directives.</a:t>
            </a:r>
          </a:p>
          <a:p>
            <a:pPr marL="376237" indent="-285750"/>
            <a:r>
              <a:rPr lang="en-US" dirty="0" smtClean="0"/>
              <a:t>5 or 6 criteria for USL (OD 1)</a:t>
            </a:r>
          </a:p>
          <a:p>
            <a:pPr marL="376237" indent="-285750"/>
            <a:r>
              <a:rPr lang="en-US" dirty="0" smtClean="0"/>
              <a:t>5 criteria for RL (OD 2)</a:t>
            </a:r>
          </a:p>
          <a:p>
            <a:pPr marL="376237" indent="-285750"/>
            <a:r>
              <a:rPr lang="en-US" dirty="0" smtClean="0"/>
              <a:t>The two sets largely overlapping</a:t>
            </a:r>
          </a:p>
          <a:p>
            <a:pPr marL="376237" indent="-285750"/>
            <a:r>
              <a:rPr lang="en-US" dirty="0" smtClean="0"/>
              <a:t>All 5 or 6 criteria are to be met</a:t>
            </a:r>
          </a:p>
          <a:p>
            <a:pPr marL="376237" indent="-285750"/>
            <a:endParaRPr lang="en-US" dirty="0" smtClean="0"/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Wingdings 2" pitchFamily="18" charset="2"/>
              <a:buNone/>
            </a:pPr>
            <a:endParaRPr lang="en-US" sz="2000" dirty="0" smtClean="0"/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0" y="404664"/>
            <a:ext cx="4176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sz="4000" b="1" dirty="0" smtClean="0"/>
              <a:t>Evaluation criteria</a:t>
            </a:r>
            <a:endParaRPr lang="en-ZA" sz="4000" b="1" dirty="0"/>
          </a:p>
        </p:txBody>
      </p:sp>
    </p:spTree>
    <p:extLst>
      <p:ext uri="{BB962C8B-B14F-4D97-AF65-F5344CB8AC3E}">
        <p14:creationId xmlns="" xmlns:p14="http://schemas.microsoft.com/office/powerpoint/2010/main" val="241681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5977</TotalTime>
  <Words>977</Words>
  <Application>Microsoft Office PowerPoint</Application>
  <PresentationFormat>On-screen Show (4:3)</PresentationFormat>
  <Paragraphs>197</Paragraphs>
  <Slides>27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In this presentation…</vt:lpstr>
      <vt:lpstr>Nominations to the Lists and the Register</vt:lpstr>
      <vt:lpstr>The Lists of the Convention</vt:lpstr>
      <vt:lpstr>Inscriptions, 2008-2010</vt:lpstr>
      <vt:lpstr>The Lists of the Convention: Financial assistance</vt:lpstr>
      <vt:lpstr>Nominations to the Lists of the Convention</vt:lpstr>
      <vt:lpstr>Slide 8</vt:lpstr>
      <vt:lpstr>Slide 9</vt:lpstr>
      <vt:lpstr>Criteria common to both Lists</vt:lpstr>
      <vt:lpstr>Specific criteria –  Urgent Safeguarding List</vt:lpstr>
      <vt:lpstr>Specific criteria –  Representative List</vt:lpstr>
      <vt:lpstr>The Register of Best Safeguarding Practices</vt:lpstr>
      <vt:lpstr>Examining Bodies</vt:lpstr>
      <vt:lpstr>Timetable </vt:lpstr>
      <vt:lpstr> International cooperation and Assistance</vt:lpstr>
      <vt:lpstr>International cooperation and assistance</vt:lpstr>
      <vt:lpstr> Multinational actions concerning shared heritage</vt:lpstr>
      <vt:lpstr>International assistance</vt:lpstr>
      <vt:lpstr>Aims of International Assistance</vt:lpstr>
      <vt:lpstr>Funding available for</vt:lpstr>
      <vt:lpstr>Safeguarding traditional Somali performing arts  </vt:lpstr>
      <vt:lpstr>International assistance requests approved in 2009</vt:lpstr>
      <vt:lpstr>Making an application: forms</vt:lpstr>
      <vt:lpstr>Making an application: timetable</vt:lpstr>
      <vt:lpstr>Evaluation criteria include</vt:lpstr>
      <vt:lpstr>Priority for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Frank Proschan</dc:creator>
  <cp:lastModifiedBy>Harriet</cp:lastModifiedBy>
  <cp:revision>399</cp:revision>
  <dcterms:created xsi:type="dcterms:W3CDTF">2005-02-22T14:41:20Z</dcterms:created>
  <dcterms:modified xsi:type="dcterms:W3CDTF">2011-05-16T12:02:30Z</dcterms:modified>
</cp:coreProperties>
</file>